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4"/>
  </p:notesMasterIdLst>
  <p:sldIdLst>
    <p:sldId id="257" r:id="rId2"/>
    <p:sldId id="327" r:id="rId3"/>
    <p:sldId id="328" r:id="rId4"/>
    <p:sldId id="324" r:id="rId5"/>
    <p:sldId id="273" r:id="rId6"/>
    <p:sldId id="283" r:id="rId7"/>
    <p:sldId id="284" r:id="rId8"/>
    <p:sldId id="325" r:id="rId9"/>
    <p:sldId id="285" r:id="rId10"/>
    <p:sldId id="376" r:id="rId11"/>
    <p:sldId id="329" r:id="rId12"/>
    <p:sldId id="290" r:id="rId13"/>
    <p:sldId id="377" r:id="rId14"/>
    <p:sldId id="291" r:id="rId15"/>
    <p:sldId id="292" r:id="rId16"/>
    <p:sldId id="294" r:id="rId17"/>
    <p:sldId id="295" r:id="rId18"/>
    <p:sldId id="296" r:id="rId19"/>
    <p:sldId id="297" r:id="rId20"/>
    <p:sldId id="298" r:id="rId21"/>
    <p:sldId id="334" r:id="rId22"/>
    <p:sldId id="300" r:id="rId23"/>
    <p:sldId id="302" r:id="rId24"/>
    <p:sldId id="303" r:id="rId25"/>
    <p:sldId id="304" r:id="rId26"/>
    <p:sldId id="305" r:id="rId27"/>
    <p:sldId id="307" r:id="rId28"/>
    <p:sldId id="308" r:id="rId29"/>
    <p:sldId id="275" r:id="rId30"/>
    <p:sldId id="337" r:id="rId31"/>
    <p:sldId id="338" r:id="rId32"/>
    <p:sldId id="311" r:id="rId33"/>
    <p:sldId id="316" r:id="rId34"/>
    <p:sldId id="321" r:id="rId35"/>
    <p:sldId id="318" r:id="rId36"/>
    <p:sldId id="319" r:id="rId37"/>
    <p:sldId id="378" r:id="rId38"/>
    <p:sldId id="333" r:id="rId39"/>
    <p:sldId id="277" r:id="rId40"/>
    <p:sldId id="372" r:id="rId41"/>
    <p:sldId id="373" r:id="rId42"/>
    <p:sldId id="272" r:id="rId43"/>
  </p:sldIdLst>
  <p:sldSz cx="14630400" cy="8229600"/>
  <p:notesSz cx="6858000" cy="9144000"/>
  <p:defaultTextStyle>
    <a:defPPr>
      <a:defRPr lang="en-US"/>
    </a:defPPr>
    <a:lvl1pPr marL="0" algn="l" defTabSz="653044" rtl="0" eaLnBrk="1" latinLnBrk="0" hangingPunct="1">
      <a:defRPr sz="2600" kern="1200">
        <a:solidFill>
          <a:schemeClr val="tx1"/>
        </a:solidFill>
        <a:latin typeface="+mn-lt"/>
        <a:ea typeface="+mn-ea"/>
        <a:cs typeface="+mn-cs"/>
      </a:defRPr>
    </a:lvl1pPr>
    <a:lvl2pPr marL="653044" algn="l" defTabSz="653044" rtl="0" eaLnBrk="1" latinLnBrk="0" hangingPunct="1">
      <a:defRPr sz="2600" kern="1200">
        <a:solidFill>
          <a:schemeClr val="tx1"/>
        </a:solidFill>
        <a:latin typeface="+mn-lt"/>
        <a:ea typeface="+mn-ea"/>
        <a:cs typeface="+mn-cs"/>
      </a:defRPr>
    </a:lvl2pPr>
    <a:lvl3pPr marL="1306090" algn="l" defTabSz="653044" rtl="0" eaLnBrk="1" latinLnBrk="0" hangingPunct="1">
      <a:defRPr sz="2600" kern="1200">
        <a:solidFill>
          <a:schemeClr val="tx1"/>
        </a:solidFill>
        <a:latin typeface="+mn-lt"/>
        <a:ea typeface="+mn-ea"/>
        <a:cs typeface="+mn-cs"/>
      </a:defRPr>
    </a:lvl3pPr>
    <a:lvl4pPr marL="1959135" algn="l" defTabSz="653044" rtl="0" eaLnBrk="1" latinLnBrk="0" hangingPunct="1">
      <a:defRPr sz="2600" kern="1200">
        <a:solidFill>
          <a:schemeClr val="tx1"/>
        </a:solidFill>
        <a:latin typeface="+mn-lt"/>
        <a:ea typeface="+mn-ea"/>
        <a:cs typeface="+mn-cs"/>
      </a:defRPr>
    </a:lvl4pPr>
    <a:lvl5pPr marL="2612181" algn="l" defTabSz="653044" rtl="0" eaLnBrk="1" latinLnBrk="0" hangingPunct="1">
      <a:defRPr sz="2600" kern="1200">
        <a:solidFill>
          <a:schemeClr val="tx1"/>
        </a:solidFill>
        <a:latin typeface="+mn-lt"/>
        <a:ea typeface="+mn-ea"/>
        <a:cs typeface="+mn-cs"/>
      </a:defRPr>
    </a:lvl5pPr>
    <a:lvl6pPr marL="3265225" algn="l" defTabSz="653044" rtl="0" eaLnBrk="1" latinLnBrk="0" hangingPunct="1">
      <a:defRPr sz="2600" kern="1200">
        <a:solidFill>
          <a:schemeClr val="tx1"/>
        </a:solidFill>
        <a:latin typeface="+mn-lt"/>
        <a:ea typeface="+mn-ea"/>
        <a:cs typeface="+mn-cs"/>
      </a:defRPr>
    </a:lvl6pPr>
    <a:lvl7pPr marL="3918270" algn="l" defTabSz="653044" rtl="0" eaLnBrk="1" latinLnBrk="0" hangingPunct="1">
      <a:defRPr sz="2600" kern="1200">
        <a:solidFill>
          <a:schemeClr val="tx1"/>
        </a:solidFill>
        <a:latin typeface="+mn-lt"/>
        <a:ea typeface="+mn-ea"/>
        <a:cs typeface="+mn-cs"/>
      </a:defRPr>
    </a:lvl7pPr>
    <a:lvl8pPr marL="4571314" algn="l" defTabSz="653044" rtl="0" eaLnBrk="1" latinLnBrk="0" hangingPunct="1">
      <a:defRPr sz="2600" kern="1200">
        <a:solidFill>
          <a:schemeClr val="tx1"/>
        </a:solidFill>
        <a:latin typeface="+mn-lt"/>
        <a:ea typeface="+mn-ea"/>
        <a:cs typeface="+mn-cs"/>
      </a:defRPr>
    </a:lvl8pPr>
    <a:lvl9pPr marL="5224359" algn="l" defTabSz="653044" rtl="0" eaLnBrk="1" latinLnBrk="0" hangingPunct="1">
      <a:defRPr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39">
          <p15:clr>
            <a:srgbClr val="A4A3A4"/>
          </p15:clr>
        </p15:guide>
        <p15:guide id="2" pos="38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RRIS, AMY L" initials="HAL" lastIdx="3" clrIdx="0"/>
  <p:cmAuthor id="2" name="Gipson, Robert" initials="GR" lastIdx="1"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5AE6"/>
    <a:srgbClr val="663AB6"/>
    <a:srgbClr val="3C00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20" autoAdjust="0"/>
    <p:restoredTop sz="96091" autoAdjust="0"/>
  </p:normalViewPr>
  <p:slideViewPr>
    <p:cSldViewPr snapToGrid="0" snapToObjects="1" showGuides="1">
      <p:cViewPr varScale="1">
        <p:scale>
          <a:sx n="84" d="100"/>
          <a:sy n="84" d="100"/>
        </p:scale>
        <p:origin x="138" y="252"/>
      </p:cViewPr>
      <p:guideLst>
        <p:guide orient="horz" pos="739"/>
        <p:guide pos="381"/>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259DBD-E77D-4871-B3D3-CB56C1CEF037}" type="datetimeFigureOut">
              <a:rPr lang="en-US" smtClean="0"/>
              <a:t>8/20/2024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DE46E6-3AB7-484F-9FBF-FD47303B7739}" type="slidenum">
              <a:rPr lang="en-US" smtClean="0"/>
              <a:t>‹#›</a:t>
            </a:fld>
            <a:endParaRPr lang="en-US"/>
          </a:p>
        </p:txBody>
      </p:sp>
    </p:spTree>
    <p:extLst>
      <p:ext uri="{BB962C8B-B14F-4D97-AF65-F5344CB8AC3E}">
        <p14:creationId xmlns:p14="http://schemas.microsoft.com/office/powerpoint/2010/main" val="1580980466"/>
      </p:ext>
    </p:extLst>
  </p:cSld>
  <p:clrMap bg1="lt1" tx1="dk1" bg2="lt2" tx2="dk2" accent1="accent1" accent2="accent2" accent3="accent3" accent4="accent4" accent5="accent5" accent6="accent6" hlink="hlink" folHlink="folHlink"/>
  <p:notesStyle>
    <a:lvl1pPr marL="0" algn="l" defTabSz="914309" rtl="0" eaLnBrk="1" latinLnBrk="0" hangingPunct="1">
      <a:defRPr sz="1100" kern="1200">
        <a:solidFill>
          <a:schemeClr val="tx1"/>
        </a:solidFill>
        <a:latin typeface="+mn-lt"/>
        <a:ea typeface="+mn-ea"/>
        <a:cs typeface="+mn-cs"/>
      </a:defRPr>
    </a:lvl1pPr>
    <a:lvl2pPr marL="457154" algn="l" defTabSz="914309" rtl="0" eaLnBrk="1" latinLnBrk="0" hangingPunct="1">
      <a:defRPr sz="1100" kern="1200">
        <a:solidFill>
          <a:schemeClr val="tx1"/>
        </a:solidFill>
        <a:latin typeface="+mn-lt"/>
        <a:ea typeface="+mn-ea"/>
        <a:cs typeface="+mn-cs"/>
      </a:defRPr>
    </a:lvl2pPr>
    <a:lvl3pPr marL="914309" algn="l" defTabSz="914309" rtl="0" eaLnBrk="1" latinLnBrk="0" hangingPunct="1">
      <a:defRPr sz="1100" kern="1200">
        <a:solidFill>
          <a:schemeClr val="tx1"/>
        </a:solidFill>
        <a:latin typeface="+mn-lt"/>
        <a:ea typeface="+mn-ea"/>
        <a:cs typeface="+mn-cs"/>
      </a:defRPr>
    </a:lvl3pPr>
    <a:lvl4pPr marL="1371463" algn="l" defTabSz="914309" rtl="0" eaLnBrk="1" latinLnBrk="0" hangingPunct="1">
      <a:defRPr sz="1100" kern="1200">
        <a:solidFill>
          <a:schemeClr val="tx1"/>
        </a:solidFill>
        <a:latin typeface="+mn-lt"/>
        <a:ea typeface="+mn-ea"/>
        <a:cs typeface="+mn-cs"/>
      </a:defRPr>
    </a:lvl4pPr>
    <a:lvl5pPr marL="1828617" algn="l" defTabSz="914309" rtl="0" eaLnBrk="1" latinLnBrk="0" hangingPunct="1">
      <a:defRPr sz="1100" kern="1200">
        <a:solidFill>
          <a:schemeClr val="tx1"/>
        </a:solidFill>
        <a:latin typeface="+mn-lt"/>
        <a:ea typeface="+mn-ea"/>
        <a:cs typeface="+mn-cs"/>
      </a:defRPr>
    </a:lvl5pPr>
    <a:lvl6pPr marL="2285771" algn="l" defTabSz="914309" rtl="0" eaLnBrk="1" latinLnBrk="0" hangingPunct="1">
      <a:defRPr sz="1100" kern="1200">
        <a:solidFill>
          <a:schemeClr val="tx1"/>
        </a:solidFill>
        <a:latin typeface="+mn-lt"/>
        <a:ea typeface="+mn-ea"/>
        <a:cs typeface="+mn-cs"/>
      </a:defRPr>
    </a:lvl6pPr>
    <a:lvl7pPr marL="2742926" algn="l" defTabSz="914309" rtl="0" eaLnBrk="1" latinLnBrk="0" hangingPunct="1">
      <a:defRPr sz="1100" kern="1200">
        <a:solidFill>
          <a:schemeClr val="tx1"/>
        </a:solidFill>
        <a:latin typeface="+mn-lt"/>
        <a:ea typeface="+mn-ea"/>
        <a:cs typeface="+mn-cs"/>
      </a:defRPr>
    </a:lvl7pPr>
    <a:lvl8pPr marL="3200080" algn="l" defTabSz="914309" rtl="0" eaLnBrk="1" latinLnBrk="0" hangingPunct="1">
      <a:defRPr sz="1100" kern="1200">
        <a:solidFill>
          <a:schemeClr val="tx1"/>
        </a:solidFill>
        <a:latin typeface="+mn-lt"/>
        <a:ea typeface="+mn-ea"/>
        <a:cs typeface="+mn-cs"/>
      </a:defRPr>
    </a:lvl8pPr>
    <a:lvl9pPr marL="3657234" algn="l" defTabSz="914309"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DE46E6-3AB7-484F-9FBF-FD47303B7739}" type="slidenum">
              <a:rPr lang="en-US" smtClean="0"/>
              <a:t>2</a:t>
            </a:fld>
            <a:endParaRPr lang="en-US"/>
          </a:p>
        </p:txBody>
      </p:sp>
    </p:spTree>
    <p:extLst>
      <p:ext uri="{BB962C8B-B14F-4D97-AF65-F5344CB8AC3E}">
        <p14:creationId xmlns:p14="http://schemas.microsoft.com/office/powerpoint/2010/main" val="22058492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DE46E6-3AB7-484F-9FBF-FD47303B7739}" type="slidenum">
              <a:rPr lang="en-US" smtClean="0"/>
              <a:t>30</a:t>
            </a:fld>
            <a:endParaRPr lang="en-US" dirty="0"/>
          </a:p>
        </p:txBody>
      </p:sp>
    </p:spTree>
    <p:extLst>
      <p:ext uri="{BB962C8B-B14F-4D97-AF65-F5344CB8AC3E}">
        <p14:creationId xmlns:p14="http://schemas.microsoft.com/office/powerpoint/2010/main" val="30275497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DE46E6-3AB7-484F-9FBF-FD47303B7739}" type="slidenum">
              <a:rPr lang="en-US" smtClean="0"/>
              <a:t>31</a:t>
            </a:fld>
            <a:endParaRPr lang="en-US" dirty="0"/>
          </a:p>
        </p:txBody>
      </p:sp>
    </p:spTree>
    <p:extLst>
      <p:ext uri="{BB962C8B-B14F-4D97-AF65-F5344CB8AC3E}">
        <p14:creationId xmlns:p14="http://schemas.microsoft.com/office/powerpoint/2010/main" val="30971282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DE46E6-3AB7-484F-9FBF-FD47303B7739}" type="slidenum">
              <a:rPr lang="en-US" smtClean="0"/>
              <a:t>34</a:t>
            </a:fld>
            <a:endParaRPr lang="en-US"/>
          </a:p>
        </p:txBody>
      </p:sp>
    </p:spTree>
    <p:extLst>
      <p:ext uri="{BB962C8B-B14F-4D97-AF65-F5344CB8AC3E}">
        <p14:creationId xmlns:p14="http://schemas.microsoft.com/office/powerpoint/2010/main" val="34267882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DE46E6-3AB7-484F-9FBF-FD47303B7739}" type="slidenum">
              <a:rPr lang="en-US" smtClean="0"/>
              <a:t>35</a:t>
            </a:fld>
            <a:endParaRPr lang="en-US"/>
          </a:p>
        </p:txBody>
      </p:sp>
    </p:spTree>
    <p:extLst>
      <p:ext uri="{BB962C8B-B14F-4D97-AF65-F5344CB8AC3E}">
        <p14:creationId xmlns:p14="http://schemas.microsoft.com/office/powerpoint/2010/main" val="12742138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309" rtl="0" eaLnBrk="1" fontAlgn="auto" latinLnBrk="0" hangingPunct="1">
              <a:lnSpc>
                <a:spcPct val="100000"/>
              </a:lnSpc>
              <a:spcBef>
                <a:spcPts val="0"/>
              </a:spcBef>
              <a:spcAft>
                <a:spcPts val="0"/>
              </a:spcAft>
              <a:buClrTx/>
              <a:buSzTx/>
              <a:buFontTx/>
              <a:buNone/>
              <a:tabLst/>
              <a:defRPr/>
            </a:pPr>
            <a:r>
              <a:rPr lang="en-US"/>
              <a:t>Speaker Notes: </a:t>
            </a:r>
            <a:r>
              <a:rPr lang="en-US" sz="1100" kern="1200">
                <a:solidFill>
                  <a:schemeClr val="tx1"/>
                </a:solidFill>
                <a:effectLst/>
                <a:latin typeface="+mn-lt"/>
                <a:ea typeface="+mn-ea"/>
                <a:cs typeface="+mn-cs"/>
              </a:rPr>
              <a:t>User needs to enter Amount Due or else claim will post a denial edit.</a:t>
            </a:r>
            <a:endParaRPr lang="en-US"/>
          </a:p>
          <a:p>
            <a:endParaRPr lang="en-US" dirty="0"/>
          </a:p>
        </p:txBody>
      </p:sp>
      <p:sp>
        <p:nvSpPr>
          <p:cNvPr id="4" name="Slide Number Placeholder 3"/>
          <p:cNvSpPr>
            <a:spLocks noGrp="1"/>
          </p:cNvSpPr>
          <p:nvPr>
            <p:ph type="sldNum" sz="quarter" idx="10"/>
          </p:nvPr>
        </p:nvSpPr>
        <p:spPr/>
        <p:txBody>
          <a:bodyPr/>
          <a:lstStyle/>
          <a:p>
            <a:fld id="{42DE46E6-3AB7-484F-9FBF-FD47303B7739}" type="slidenum">
              <a:rPr lang="en-US" smtClean="0"/>
              <a:t>36</a:t>
            </a:fld>
            <a:endParaRPr lang="en-US"/>
          </a:p>
        </p:txBody>
      </p:sp>
    </p:spTree>
    <p:extLst>
      <p:ext uri="{BB962C8B-B14F-4D97-AF65-F5344CB8AC3E}">
        <p14:creationId xmlns:p14="http://schemas.microsoft.com/office/powerpoint/2010/main" val="26886338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lvl="0"/>
            <a:r>
              <a:rPr lang="en-US" sz="1100" kern="1200">
                <a:solidFill>
                  <a:schemeClr val="tx1"/>
                </a:solidFill>
                <a:effectLst/>
                <a:latin typeface="+mn-lt"/>
                <a:ea typeface="+mn-ea"/>
                <a:cs typeface="+mn-cs"/>
              </a:rPr>
              <a:t>If you have claims that were submitted within the 90 day limit from the primary insurance’s payment date but denied for timely filing due to the 210 day final filing limit policy AND you have proof the claims were submitted to the primary insurance within 90 days of the date of service AND either a delay in processing the claim or appeals and reconsideration requests caused the claim to exceed the 210 day final filing limit the claims can be resubmitted with a reconsideration request.</a:t>
            </a:r>
          </a:p>
          <a:p>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85C1BA1E-C90A-48E8-B274-7384AD6AEA79}" type="slidenum">
              <a:rPr lang="en-US" smtClean="0"/>
              <a:pPr>
                <a:defRPr/>
              </a:pPr>
              <a:t>38</a:t>
            </a:fld>
            <a:endParaRPr lang="en-US" dirty="0"/>
          </a:p>
        </p:txBody>
      </p:sp>
    </p:spTree>
    <p:extLst>
      <p:ext uri="{BB962C8B-B14F-4D97-AF65-F5344CB8AC3E}">
        <p14:creationId xmlns:p14="http://schemas.microsoft.com/office/powerpoint/2010/main" val="6485148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i="1" dirty="0">
              <a:solidFill>
                <a:srgbClr val="FF0000"/>
              </a:solidFill>
            </a:endParaRPr>
          </a:p>
        </p:txBody>
      </p:sp>
      <p:sp>
        <p:nvSpPr>
          <p:cNvPr id="4" name="Slide Number Placeholder 3"/>
          <p:cNvSpPr>
            <a:spLocks noGrp="1"/>
          </p:cNvSpPr>
          <p:nvPr>
            <p:ph type="sldNum" sz="quarter" idx="10"/>
          </p:nvPr>
        </p:nvSpPr>
        <p:spPr/>
        <p:txBody>
          <a:bodyPr/>
          <a:lstStyle/>
          <a:p>
            <a:fld id="{42DE46E6-3AB7-484F-9FBF-FD47303B7739}" type="slidenum">
              <a:rPr lang="en-US" smtClean="0"/>
              <a:t>39</a:t>
            </a:fld>
            <a:endParaRPr lang="en-US"/>
          </a:p>
        </p:txBody>
      </p:sp>
    </p:spTree>
    <p:extLst>
      <p:ext uri="{BB962C8B-B14F-4D97-AF65-F5344CB8AC3E}">
        <p14:creationId xmlns:p14="http://schemas.microsoft.com/office/powerpoint/2010/main" val="11273565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i="1" dirty="0">
              <a:solidFill>
                <a:srgbClr val="FF0000"/>
              </a:solidFill>
            </a:endParaRPr>
          </a:p>
        </p:txBody>
      </p:sp>
      <p:sp>
        <p:nvSpPr>
          <p:cNvPr id="4" name="Slide Number Placeholder 3"/>
          <p:cNvSpPr>
            <a:spLocks noGrp="1"/>
          </p:cNvSpPr>
          <p:nvPr>
            <p:ph type="sldNum" sz="quarter" idx="10"/>
          </p:nvPr>
        </p:nvSpPr>
        <p:spPr/>
        <p:txBody>
          <a:bodyPr/>
          <a:lstStyle/>
          <a:p>
            <a:fld id="{42DE46E6-3AB7-484F-9FBF-FD47303B7739}" type="slidenum">
              <a:rPr lang="en-US" smtClean="0">
                <a:solidFill>
                  <a:prstClr val="black"/>
                </a:solidFill>
              </a:rPr>
              <a:pPr/>
              <a:t>40</a:t>
            </a:fld>
            <a:endParaRPr lang="en-US" dirty="0">
              <a:solidFill>
                <a:prstClr val="black"/>
              </a:solidFill>
            </a:endParaRPr>
          </a:p>
        </p:txBody>
      </p:sp>
    </p:spTree>
    <p:extLst>
      <p:ext uri="{BB962C8B-B14F-4D97-AF65-F5344CB8AC3E}">
        <p14:creationId xmlns:p14="http://schemas.microsoft.com/office/powerpoint/2010/main" val="11273565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i="1" dirty="0">
              <a:solidFill>
                <a:srgbClr val="FF0000"/>
              </a:solidFill>
            </a:endParaRPr>
          </a:p>
        </p:txBody>
      </p:sp>
      <p:sp>
        <p:nvSpPr>
          <p:cNvPr id="4" name="Slide Number Placeholder 3"/>
          <p:cNvSpPr>
            <a:spLocks noGrp="1"/>
          </p:cNvSpPr>
          <p:nvPr>
            <p:ph type="sldNum" sz="quarter" idx="10"/>
          </p:nvPr>
        </p:nvSpPr>
        <p:spPr/>
        <p:txBody>
          <a:bodyPr/>
          <a:lstStyle/>
          <a:p>
            <a:fld id="{42DE46E6-3AB7-484F-9FBF-FD47303B7739}" type="slidenum">
              <a:rPr lang="en-US" smtClean="0"/>
              <a:t>41</a:t>
            </a:fld>
            <a:endParaRPr lang="en-US" dirty="0"/>
          </a:p>
        </p:txBody>
      </p:sp>
    </p:spTree>
    <p:extLst>
      <p:ext uri="{BB962C8B-B14F-4D97-AF65-F5344CB8AC3E}">
        <p14:creationId xmlns:p14="http://schemas.microsoft.com/office/powerpoint/2010/main" val="1127356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DE46E6-3AB7-484F-9FBF-FD47303B7739}" type="slidenum">
              <a:rPr lang="en-US" smtClean="0"/>
              <a:t>3</a:t>
            </a:fld>
            <a:endParaRPr lang="en-US"/>
          </a:p>
        </p:txBody>
      </p:sp>
    </p:spTree>
    <p:extLst>
      <p:ext uri="{BB962C8B-B14F-4D97-AF65-F5344CB8AC3E}">
        <p14:creationId xmlns:p14="http://schemas.microsoft.com/office/powerpoint/2010/main" val="2006748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event paper submission</a:t>
            </a:r>
            <a:r>
              <a:rPr lang="en-US" baseline="0" dirty="0"/>
              <a:t> is needed. </a:t>
            </a:r>
            <a:endParaRPr lang="en-US" dirty="0"/>
          </a:p>
        </p:txBody>
      </p:sp>
      <p:sp>
        <p:nvSpPr>
          <p:cNvPr id="4" name="Slide Number Placeholder 3"/>
          <p:cNvSpPr>
            <a:spLocks noGrp="1"/>
          </p:cNvSpPr>
          <p:nvPr>
            <p:ph type="sldNum" sz="quarter" idx="10"/>
          </p:nvPr>
        </p:nvSpPr>
        <p:spPr/>
        <p:txBody>
          <a:bodyPr/>
          <a:lstStyle/>
          <a:p>
            <a:fld id="{42DE46E6-3AB7-484F-9FBF-FD47303B7739}" type="slidenum">
              <a:rPr lang="en-US" smtClean="0"/>
              <a:t>6</a:t>
            </a:fld>
            <a:endParaRPr lang="en-US"/>
          </a:p>
        </p:txBody>
      </p:sp>
    </p:spTree>
    <p:extLst>
      <p:ext uri="{BB962C8B-B14F-4D97-AF65-F5344CB8AC3E}">
        <p14:creationId xmlns:p14="http://schemas.microsoft.com/office/powerpoint/2010/main" val="312925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85C1BA1E-C90A-48E8-B274-7384AD6AEA79}" type="slidenum">
              <a:rPr lang="en-US" smtClean="0"/>
              <a:pPr>
                <a:defRPr/>
              </a:pPr>
              <a:t>7</a:t>
            </a:fld>
            <a:endParaRPr lang="en-US" dirty="0"/>
          </a:p>
        </p:txBody>
      </p:sp>
    </p:spTree>
    <p:extLst>
      <p:ext uri="{BB962C8B-B14F-4D97-AF65-F5344CB8AC3E}">
        <p14:creationId xmlns:p14="http://schemas.microsoft.com/office/powerpoint/2010/main" val="13892761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Global slide – indicate somehow</a:t>
            </a:r>
          </a:p>
        </p:txBody>
      </p:sp>
      <p:sp>
        <p:nvSpPr>
          <p:cNvPr id="4" name="Date Placeholder 3"/>
          <p:cNvSpPr>
            <a:spLocks noGrp="1"/>
          </p:cNvSpPr>
          <p:nvPr>
            <p:ph type="dt" idx="10"/>
          </p:nvPr>
        </p:nvSpPr>
        <p:spPr/>
        <p:txBody>
          <a:bodyPr/>
          <a:lstStyle/>
          <a:p>
            <a:pPr>
              <a:defRPr/>
            </a:pPr>
            <a:endParaRPr lang="en-US" dirty="0">
              <a:solidFill>
                <a:prstClr val="black"/>
              </a:solidFill>
            </a:endParaRPr>
          </a:p>
        </p:txBody>
      </p:sp>
      <p:sp>
        <p:nvSpPr>
          <p:cNvPr id="5" name="Slide Number Placeholder 4"/>
          <p:cNvSpPr>
            <a:spLocks noGrp="1"/>
          </p:cNvSpPr>
          <p:nvPr>
            <p:ph type="sldNum" sz="quarter" idx="11"/>
          </p:nvPr>
        </p:nvSpPr>
        <p:spPr/>
        <p:txBody>
          <a:bodyPr/>
          <a:lstStyle/>
          <a:p>
            <a:pPr>
              <a:defRPr/>
            </a:pPr>
            <a:fld id="{85C1BA1E-C90A-48E8-B274-7384AD6AEA79}" type="slidenum">
              <a:rPr lang="en-US" smtClean="0">
                <a:solidFill>
                  <a:prstClr val="black"/>
                </a:solidFill>
              </a:rPr>
              <a:pPr>
                <a:defRPr/>
              </a:pPr>
              <a:t>8</a:t>
            </a:fld>
            <a:endParaRPr lang="en-US" dirty="0">
              <a:solidFill>
                <a:prstClr val="black"/>
              </a:solidFill>
            </a:endParaRPr>
          </a:p>
        </p:txBody>
      </p:sp>
    </p:spTree>
    <p:extLst>
      <p:ext uri="{BB962C8B-B14F-4D97-AF65-F5344CB8AC3E}">
        <p14:creationId xmlns:p14="http://schemas.microsoft.com/office/powerpoint/2010/main" val="1283592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defTabSz="899861">
              <a:defRPr/>
            </a:pPr>
            <a:r>
              <a:rPr lang="en-US" dirty="0">
                <a:solidFill>
                  <a:srgbClr val="FF0000"/>
                </a:solidFill>
              </a:rPr>
              <a:t>Important Note: Remittance Advices are not considered proof of timely filing. </a:t>
            </a:r>
          </a:p>
          <a:p>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85C1BA1E-C90A-48E8-B274-7384AD6AEA79}" type="slidenum">
              <a:rPr lang="en-US" smtClean="0"/>
              <a:pPr>
                <a:defRPr/>
              </a:pPr>
              <a:t>11</a:t>
            </a:fld>
            <a:endParaRPr lang="en-US" dirty="0"/>
          </a:p>
        </p:txBody>
      </p:sp>
    </p:spTree>
    <p:extLst>
      <p:ext uri="{BB962C8B-B14F-4D97-AF65-F5344CB8AC3E}">
        <p14:creationId xmlns:p14="http://schemas.microsoft.com/office/powerpoint/2010/main" val="1873782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85C1BA1E-C90A-48E8-B274-7384AD6AEA79}" type="slidenum">
              <a:rPr lang="en-US" smtClean="0"/>
              <a:pPr>
                <a:defRPr/>
              </a:pPr>
              <a:t>15</a:t>
            </a:fld>
            <a:endParaRPr lang="en-US" dirty="0"/>
          </a:p>
        </p:txBody>
      </p:sp>
    </p:spTree>
    <p:extLst>
      <p:ext uri="{BB962C8B-B14F-4D97-AF65-F5344CB8AC3E}">
        <p14:creationId xmlns:p14="http://schemas.microsoft.com/office/powerpoint/2010/main" val="5904454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309" rtl="0" eaLnBrk="1" fontAlgn="auto" latinLnBrk="0" hangingPunct="1">
              <a:lnSpc>
                <a:spcPct val="100000"/>
              </a:lnSpc>
              <a:spcBef>
                <a:spcPts val="0"/>
              </a:spcBef>
              <a:spcAft>
                <a:spcPts val="0"/>
              </a:spcAft>
              <a:buClrTx/>
              <a:buSzTx/>
              <a:buFontTx/>
              <a:buNone/>
              <a:tabLst/>
              <a:defRPr/>
            </a:pPr>
            <a:r>
              <a:rPr lang="en-US" b="0" dirty="0">
                <a:solidFill>
                  <a:schemeClr val="tx1"/>
                </a:solidFill>
              </a:rPr>
              <a:t>NO enforcement</a:t>
            </a:r>
            <a:r>
              <a:rPr lang="en-US" b="0" baseline="0" dirty="0">
                <a:solidFill>
                  <a:schemeClr val="tx1"/>
                </a:solidFill>
              </a:rPr>
              <a:t> on the data entered into the Summary fields. </a:t>
            </a:r>
            <a:endParaRPr lang="en-US" b="0" dirty="0">
              <a:solidFill>
                <a:schemeClr val="tx1"/>
              </a:solidFill>
            </a:endParaRPr>
          </a:p>
          <a:p>
            <a:endParaRPr lang="en-US" dirty="0"/>
          </a:p>
        </p:txBody>
      </p:sp>
      <p:sp>
        <p:nvSpPr>
          <p:cNvPr id="4" name="Slide Number Placeholder 3"/>
          <p:cNvSpPr>
            <a:spLocks noGrp="1"/>
          </p:cNvSpPr>
          <p:nvPr>
            <p:ph type="sldNum" sz="quarter" idx="10"/>
          </p:nvPr>
        </p:nvSpPr>
        <p:spPr/>
        <p:txBody>
          <a:bodyPr/>
          <a:lstStyle/>
          <a:p>
            <a:fld id="{42DE46E6-3AB7-484F-9FBF-FD47303B7739}" type="slidenum">
              <a:rPr lang="en-US" smtClean="0"/>
              <a:t>27</a:t>
            </a:fld>
            <a:endParaRPr lang="en-US"/>
          </a:p>
        </p:txBody>
      </p:sp>
    </p:spTree>
    <p:extLst>
      <p:ext uri="{BB962C8B-B14F-4D97-AF65-F5344CB8AC3E}">
        <p14:creationId xmlns:p14="http://schemas.microsoft.com/office/powerpoint/2010/main" val="32053568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i="1" dirty="0"/>
          </a:p>
        </p:txBody>
      </p:sp>
      <p:sp>
        <p:nvSpPr>
          <p:cNvPr id="4" name="Slide Number Placeholder 3"/>
          <p:cNvSpPr>
            <a:spLocks noGrp="1"/>
          </p:cNvSpPr>
          <p:nvPr>
            <p:ph type="sldNum" sz="quarter" idx="10"/>
          </p:nvPr>
        </p:nvSpPr>
        <p:spPr/>
        <p:txBody>
          <a:bodyPr/>
          <a:lstStyle/>
          <a:p>
            <a:fld id="{42DE46E6-3AB7-484F-9FBF-FD47303B7739}" type="slidenum">
              <a:rPr lang="en-US" smtClean="0"/>
              <a:t>29</a:t>
            </a:fld>
            <a:endParaRPr lang="en-US"/>
          </a:p>
        </p:txBody>
      </p:sp>
    </p:spTree>
    <p:extLst>
      <p:ext uri="{BB962C8B-B14F-4D97-AF65-F5344CB8AC3E}">
        <p14:creationId xmlns:p14="http://schemas.microsoft.com/office/powerpoint/2010/main" val="28387814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_Option1">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4630400" cy="8229600"/>
          </a:xfrm>
          <a:prstGeom prst="rect">
            <a:avLst/>
          </a:prstGeom>
          <a:solidFill>
            <a:srgbClr val="AAAFB9"/>
          </a:solidFill>
        </p:spPr>
        <p:txBody>
          <a:bodyPr lIns="91431" tIns="45716" rIns="91431" bIns="45716">
            <a:normAutofit/>
          </a:bodyPr>
          <a:lstStyle>
            <a:lvl1pPr>
              <a:buFontTx/>
              <a:buNone/>
              <a:defRPr sz="1900">
                <a:solidFill>
                  <a:srgbClr val="7F7F7F"/>
                </a:solidFill>
              </a:defRPr>
            </a:lvl1pPr>
          </a:lstStyle>
          <a:p>
            <a:r>
              <a:rPr lang="en-US"/>
              <a:t>Click icon to add picture</a:t>
            </a:r>
          </a:p>
        </p:txBody>
      </p:sp>
      <p:sp>
        <p:nvSpPr>
          <p:cNvPr id="11" name="Content Placeholder 17"/>
          <p:cNvSpPr>
            <a:spLocks noGrp="1"/>
          </p:cNvSpPr>
          <p:nvPr>
            <p:ph sz="quarter" idx="14" hasCustomPrompt="1"/>
          </p:nvPr>
        </p:nvSpPr>
        <p:spPr>
          <a:xfrm>
            <a:off x="528320" y="5194300"/>
            <a:ext cx="6484797" cy="723900"/>
          </a:xfrm>
          <a:prstGeom prst="rect">
            <a:avLst/>
          </a:prstGeom>
        </p:spPr>
        <p:txBody>
          <a:bodyPr lIns="91431" tIns="45716" rIns="91431" bIns="45716" anchor="t">
            <a:noAutofit/>
          </a:bodyPr>
          <a:lstStyle>
            <a:lvl1pPr marL="228577" indent="-228577">
              <a:spcBef>
                <a:spcPts val="0"/>
              </a:spcBef>
              <a:spcAft>
                <a:spcPts val="400"/>
              </a:spcAft>
              <a:buFontTx/>
              <a:buNone/>
              <a:defRPr sz="1600" b="1">
                <a:solidFill>
                  <a:srgbClr val="FFFFFE"/>
                </a:solidFill>
              </a:defRPr>
            </a:lvl1pPr>
            <a:lvl2pPr marL="0" indent="0">
              <a:spcBef>
                <a:spcPts val="0"/>
              </a:spcBef>
              <a:spcAft>
                <a:spcPts val="400"/>
              </a:spcAft>
              <a:buFontTx/>
              <a:buNone/>
              <a:defRPr sz="1600" b="1">
                <a:solidFill>
                  <a:schemeClr val="bg1"/>
                </a:solidFill>
              </a:defRPr>
            </a:lvl2pPr>
            <a:lvl3pPr marL="749225" indent="-228577">
              <a:spcBef>
                <a:spcPts val="0"/>
              </a:spcBef>
              <a:spcAft>
                <a:spcPts val="600"/>
              </a:spcAft>
              <a:buFontTx/>
              <a:buNone/>
              <a:defRPr sz="2100"/>
            </a:lvl3pPr>
            <a:lvl4pPr marL="1028597" indent="-279372">
              <a:spcBef>
                <a:spcPts val="0"/>
              </a:spcBef>
              <a:spcAft>
                <a:spcPts val="600"/>
              </a:spcAft>
              <a:buFontTx/>
              <a:buNone/>
              <a:defRPr sz="2100"/>
            </a:lvl4pPr>
            <a:lvl5pPr marL="1257174" indent="-228577">
              <a:spcBef>
                <a:spcPts val="0"/>
              </a:spcBef>
              <a:spcAft>
                <a:spcPts val="600"/>
              </a:spcAft>
              <a:buFontTx/>
              <a:buNone/>
              <a:defRPr sz="2100"/>
            </a:lvl5pPr>
          </a:lstStyle>
          <a:p>
            <a:pPr lvl="0"/>
            <a:r>
              <a:rPr lang="en-US" dirty="0"/>
              <a:t>Click to edit master text styles</a:t>
            </a:r>
          </a:p>
        </p:txBody>
      </p:sp>
      <p:sp>
        <p:nvSpPr>
          <p:cNvPr id="12" name="Title 11"/>
          <p:cNvSpPr>
            <a:spLocks noGrp="1"/>
          </p:cNvSpPr>
          <p:nvPr>
            <p:ph type="title" hasCustomPrompt="1"/>
          </p:nvPr>
        </p:nvSpPr>
        <p:spPr>
          <a:xfrm>
            <a:off x="495302" y="2857500"/>
            <a:ext cx="6946901" cy="1371600"/>
          </a:xfrm>
          <a:prstGeom prst="rect">
            <a:avLst/>
          </a:prstGeom>
        </p:spPr>
        <p:txBody>
          <a:bodyPr lIns="91431" tIns="45716" rIns="91431" bIns="45716" anchor="b">
            <a:noAutofit/>
          </a:bodyPr>
          <a:lstStyle>
            <a:lvl1pPr algn="l">
              <a:lnSpc>
                <a:spcPts val="5440"/>
              </a:lnSpc>
              <a:defRPr sz="5400">
                <a:solidFill>
                  <a:srgbClr val="FFFFFF"/>
                </a:solidFill>
              </a:defRPr>
            </a:lvl1pPr>
          </a:lstStyle>
          <a:p>
            <a:r>
              <a:rPr lang="en-US" dirty="0"/>
              <a:t>Click to edit master title style</a:t>
            </a:r>
          </a:p>
        </p:txBody>
      </p:sp>
      <p:sp>
        <p:nvSpPr>
          <p:cNvPr id="14" name="Subtitle 2"/>
          <p:cNvSpPr>
            <a:spLocks noGrp="1"/>
          </p:cNvSpPr>
          <p:nvPr>
            <p:ph type="subTitle" idx="1" hasCustomPrompt="1"/>
          </p:nvPr>
        </p:nvSpPr>
        <p:spPr>
          <a:xfrm>
            <a:off x="508002" y="4277360"/>
            <a:ext cx="6946901" cy="695960"/>
          </a:xfrm>
          <a:prstGeom prst="rect">
            <a:avLst/>
          </a:prstGeom>
        </p:spPr>
        <p:txBody>
          <a:bodyPr lIns="91431" tIns="45716" rIns="91431" bIns="45716">
            <a:noAutofit/>
          </a:bodyPr>
          <a:lstStyle>
            <a:lvl1pPr marL="0" indent="0" algn="l">
              <a:buNone/>
              <a:defRPr sz="2600">
                <a:solidFill>
                  <a:srgbClr val="FFFFFF"/>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pic>
        <p:nvPicPr>
          <p:cNvPr id="6" name="Picture 5" descr="conduent_logo.eps"/>
          <p:cNvPicPr>
            <a:picLocks noChangeAspect="1"/>
          </p:cNvPicPr>
          <p:nvPr userDrawn="1"/>
        </p:nvPicPr>
        <p:blipFill>
          <a:blip r:embed="rId2"/>
          <a:stretch>
            <a:fillRect/>
          </a:stretch>
        </p:blipFill>
        <p:spPr>
          <a:xfrm>
            <a:off x="11809184" y="382115"/>
            <a:ext cx="2227872" cy="574648"/>
          </a:xfrm>
          <a:prstGeom prst="rect">
            <a:avLst/>
          </a:prstGeom>
        </p:spPr>
      </p:pic>
      <p:sp>
        <p:nvSpPr>
          <p:cNvPr id="8" name="Freeform 7"/>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_PhotoLeft">
    <p:spTree>
      <p:nvGrpSpPr>
        <p:cNvPr id="1" name=""/>
        <p:cNvGrpSpPr/>
        <p:nvPr/>
      </p:nvGrpSpPr>
      <p:grpSpPr>
        <a:xfrm>
          <a:off x="0" y="0"/>
          <a:ext cx="0" cy="0"/>
          <a:chOff x="0" y="0"/>
          <a:chExt cx="0" cy="0"/>
        </a:xfrm>
      </p:grpSpPr>
      <p:sp>
        <p:nvSpPr>
          <p:cNvPr id="9" name="Rectangle 8"/>
          <p:cNvSpPr/>
          <p:nvPr userDrawn="1"/>
        </p:nvSpPr>
        <p:spPr>
          <a:xfrm>
            <a:off x="6731002" y="0"/>
            <a:ext cx="7899400" cy="8229600"/>
          </a:xfrm>
          <a:prstGeom prst="rect">
            <a:avLst/>
          </a:prstGeom>
          <a:solidFill>
            <a:srgbClr val="284563"/>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a:p>
        </p:txBody>
      </p:sp>
      <p:sp>
        <p:nvSpPr>
          <p:cNvPr id="2" name="Date Placeholder 1"/>
          <p:cNvSpPr>
            <a:spLocks noGrp="1"/>
          </p:cNvSpPr>
          <p:nvPr>
            <p:ph type="dt" sz="half" idx="10"/>
          </p:nvPr>
        </p:nvSpPr>
        <p:spPr/>
        <p:txBody>
          <a:bodyPr/>
          <a:lstStyle>
            <a:lvl1pPr>
              <a:defRPr>
                <a:solidFill>
                  <a:srgbClr val="AAAFB9"/>
                </a:solidFill>
              </a:defRPr>
            </a:lvl1pPr>
          </a:lstStyle>
          <a:p>
            <a:r>
              <a:rPr lang="en-US"/>
              <a:t>3/22/2018</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rgbClr val="FFFFFF"/>
                </a:solidFill>
              </a:defRPr>
            </a:lvl1pPr>
          </a:lstStyle>
          <a:p>
            <a:fld id="{CACB3E39-5571-0247-86B7-EF41C2ABA1DB}" type="slidenum">
              <a:rPr lang="en-US" smtClean="0"/>
              <a:pPr/>
              <a:t>‹#›</a:t>
            </a:fld>
            <a:endParaRPr lang="en-US"/>
          </a:p>
        </p:txBody>
      </p:sp>
      <p:sp>
        <p:nvSpPr>
          <p:cNvPr id="12" name="Title 11"/>
          <p:cNvSpPr>
            <a:spLocks noGrp="1"/>
          </p:cNvSpPr>
          <p:nvPr>
            <p:ph type="title" hasCustomPrompt="1"/>
          </p:nvPr>
        </p:nvSpPr>
        <p:spPr>
          <a:xfrm>
            <a:off x="495272" y="656785"/>
            <a:ext cx="5745162" cy="1371600"/>
          </a:xfrm>
          <a:prstGeom prst="rect">
            <a:avLst/>
          </a:prstGeom>
        </p:spPr>
        <p:txBody>
          <a:bodyPr lIns="91431" tIns="45716" rIns="91431" bIns="45716" anchor="b">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23559" y="3231382"/>
            <a:ext cx="5737542" cy="2926079"/>
          </a:xfrm>
          <a:prstGeom prst="rect">
            <a:avLst/>
          </a:prstGeom>
        </p:spPr>
        <p:txBody>
          <a:bodyPr lIns="91431" tIns="45716" rIns="91431" bIns="45716">
            <a:noAutofit/>
          </a:bodyPr>
          <a:lstStyle>
            <a:lvl1pPr marL="228577" indent="-228577">
              <a:spcBef>
                <a:spcPts val="0"/>
              </a:spcBef>
              <a:spcAft>
                <a:spcPts val="600"/>
              </a:spcAft>
              <a:defRPr sz="2100">
                <a:solidFill>
                  <a:srgbClr val="141313"/>
                </a:solidFill>
              </a:defRPr>
            </a:lvl1pPr>
            <a:lvl2pPr marL="520648" indent="-292071">
              <a:spcBef>
                <a:spcPts val="0"/>
              </a:spcBef>
              <a:spcAft>
                <a:spcPts val="600"/>
              </a:spcAft>
              <a:defRPr sz="2100">
                <a:solidFill>
                  <a:srgbClr val="141313"/>
                </a:solidFill>
              </a:defRPr>
            </a:lvl2pPr>
            <a:lvl3pPr marL="749225" indent="-228577">
              <a:spcBef>
                <a:spcPts val="0"/>
              </a:spcBef>
              <a:spcAft>
                <a:spcPts val="600"/>
              </a:spcAft>
              <a:defRPr sz="2100">
                <a:solidFill>
                  <a:srgbClr val="141313"/>
                </a:solidFill>
              </a:defRPr>
            </a:lvl3pPr>
            <a:lvl4pPr marL="1028597" indent="-279372">
              <a:spcBef>
                <a:spcPts val="0"/>
              </a:spcBef>
              <a:spcAft>
                <a:spcPts val="600"/>
              </a:spcAft>
              <a:defRPr sz="2100">
                <a:solidFill>
                  <a:srgbClr val="141313"/>
                </a:solidFill>
              </a:defRPr>
            </a:lvl4pPr>
            <a:lvl5pPr marL="1257174" indent="-228577">
              <a:spcBef>
                <a:spcPts val="0"/>
              </a:spcBef>
              <a:spcAft>
                <a:spcPts val="600"/>
              </a:spcAft>
              <a:defRPr sz="2100">
                <a:solidFill>
                  <a:srgbClr val="14131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ubtitle 2"/>
          <p:cNvSpPr>
            <a:spLocks noGrp="1"/>
          </p:cNvSpPr>
          <p:nvPr>
            <p:ph type="subTitle" idx="1" hasCustomPrompt="1"/>
          </p:nvPr>
        </p:nvSpPr>
        <p:spPr>
          <a:xfrm>
            <a:off x="515940" y="2799581"/>
            <a:ext cx="5732462" cy="508000"/>
          </a:xfrm>
          <a:prstGeom prst="rect">
            <a:avLst/>
          </a:prstGeom>
        </p:spPr>
        <p:txBody>
          <a:bodyPr lIns="91431" tIns="45716" rIns="91431" bIns="45716">
            <a:noAutofit/>
          </a:bodyPr>
          <a:lstStyle>
            <a:lvl1pPr marL="0" indent="0" algn="l">
              <a:buNone/>
              <a:defRPr sz="2100" b="0">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pic>
        <p:nvPicPr>
          <p:cNvPr id="14" name="Picture 13" descr="conduent_logo.eps"/>
          <p:cNvPicPr>
            <a:picLocks noChangeAspect="1"/>
          </p:cNvPicPr>
          <p:nvPr userDrawn="1"/>
        </p:nvPicPr>
        <p:blipFill>
          <a:blip r:embed="rId2"/>
          <a:stretch>
            <a:fillRect/>
          </a:stretch>
        </p:blipFill>
        <p:spPr>
          <a:xfrm>
            <a:off x="12533986" y="470214"/>
            <a:ext cx="1529109" cy="394414"/>
          </a:xfrm>
          <a:prstGeom prst="rect">
            <a:avLst/>
          </a:prstGeom>
        </p:spPr>
      </p:pic>
      <p:sp>
        <p:nvSpPr>
          <p:cNvPr id="15" name="Freeform 14"/>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3/22/2018</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a:p>
        </p:txBody>
      </p:sp>
      <p:sp>
        <p:nvSpPr>
          <p:cNvPr id="12" name="Title 11"/>
          <p:cNvSpPr>
            <a:spLocks noGrp="1"/>
          </p:cNvSpPr>
          <p:nvPr>
            <p:ph type="title" hasCustomPrompt="1"/>
          </p:nvPr>
        </p:nvSpPr>
        <p:spPr>
          <a:xfrm>
            <a:off x="495272" y="656785"/>
            <a:ext cx="5745162" cy="1371600"/>
          </a:xfrm>
          <a:prstGeom prst="rect">
            <a:avLst/>
          </a:prstGeom>
        </p:spPr>
        <p:txBody>
          <a:bodyPr lIns="91431" tIns="45716" rIns="91431" bIns="45716" anchor="b">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23559" y="3231382"/>
            <a:ext cx="5737542" cy="2926079"/>
          </a:xfrm>
          <a:prstGeom prst="rect">
            <a:avLst/>
          </a:prstGeom>
        </p:spPr>
        <p:txBody>
          <a:bodyPr lIns="91431" tIns="45716" rIns="91431" bIns="45716">
            <a:noAutofit/>
          </a:bodyPr>
          <a:lstStyle>
            <a:lvl1pPr marL="228577" indent="-228577">
              <a:spcBef>
                <a:spcPts val="0"/>
              </a:spcBef>
              <a:spcAft>
                <a:spcPts val="600"/>
              </a:spcAft>
              <a:defRPr sz="2100">
                <a:solidFill>
                  <a:srgbClr val="141313"/>
                </a:solidFill>
              </a:defRPr>
            </a:lvl1pPr>
            <a:lvl2pPr marL="520648" indent="-292071">
              <a:spcBef>
                <a:spcPts val="0"/>
              </a:spcBef>
              <a:spcAft>
                <a:spcPts val="600"/>
              </a:spcAft>
              <a:defRPr sz="2100">
                <a:solidFill>
                  <a:srgbClr val="141313"/>
                </a:solidFill>
              </a:defRPr>
            </a:lvl2pPr>
            <a:lvl3pPr marL="749225" indent="-228577">
              <a:spcBef>
                <a:spcPts val="0"/>
              </a:spcBef>
              <a:spcAft>
                <a:spcPts val="600"/>
              </a:spcAft>
              <a:defRPr sz="2100">
                <a:solidFill>
                  <a:srgbClr val="141313"/>
                </a:solidFill>
              </a:defRPr>
            </a:lvl3pPr>
            <a:lvl4pPr marL="1028597" indent="-279372">
              <a:spcBef>
                <a:spcPts val="0"/>
              </a:spcBef>
              <a:spcAft>
                <a:spcPts val="600"/>
              </a:spcAft>
              <a:defRPr sz="2100">
                <a:solidFill>
                  <a:srgbClr val="141313"/>
                </a:solidFill>
              </a:defRPr>
            </a:lvl4pPr>
            <a:lvl5pPr marL="1257174" indent="-228577">
              <a:spcBef>
                <a:spcPts val="0"/>
              </a:spcBef>
              <a:spcAft>
                <a:spcPts val="600"/>
              </a:spcAft>
              <a:defRPr sz="2100">
                <a:solidFill>
                  <a:srgbClr val="14131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ubtitle 2"/>
          <p:cNvSpPr>
            <a:spLocks noGrp="1"/>
          </p:cNvSpPr>
          <p:nvPr>
            <p:ph type="subTitle" idx="1" hasCustomPrompt="1"/>
          </p:nvPr>
        </p:nvSpPr>
        <p:spPr>
          <a:xfrm>
            <a:off x="515940" y="2799581"/>
            <a:ext cx="5732462" cy="508000"/>
          </a:xfrm>
          <a:prstGeom prst="rect">
            <a:avLst/>
          </a:prstGeom>
        </p:spPr>
        <p:txBody>
          <a:bodyPr lIns="91431" tIns="45716" rIns="91431" bIns="45716">
            <a:noAutofit/>
          </a:bodyPr>
          <a:lstStyle>
            <a:lvl1pPr marL="0" indent="0" algn="l">
              <a:buNone/>
              <a:defRPr sz="2100" b="0">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3/22/2018</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a:p>
        </p:txBody>
      </p:sp>
      <p:sp>
        <p:nvSpPr>
          <p:cNvPr id="12" name="Title 11"/>
          <p:cNvSpPr>
            <a:spLocks noGrp="1"/>
          </p:cNvSpPr>
          <p:nvPr>
            <p:ph type="title" hasCustomPrompt="1"/>
          </p:nvPr>
        </p:nvSpPr>
        <p:spPr>
          <a:xfrm>
            <a:off x="495274" y="545661"/>
            <a:ext cx="12063365" cy="1584764"/>
          </a:xfrm>
          <a:prstGeom prst="rect">
            <a:avLst/>
          </a:prstGeom>
        </p:spPr>
        <p:txBody>
          <a:bodyPr lIns="91431" tIns="45716" rIns="91431" bIns="45716"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60" y="3074743"/>
            <a:ext cx="3319781" cy="3230879"/>
          </a:xfrm>
          <a:prstGeom prst="rect">
            <a:avLst/>
          </a:prstGeom>
        </p:spPr>
        <p:txBody>
          <a:bodyPr lIns="91431" tIns="45716" rIns="91431" bIns="45716">
            <a:noAutofit/>
          </a:bodyPr>
          <a:lstStyle>
            <a:lvl1pPr marL="0" indent="0">
              <a:spcBef>
                <a:spcPts val="0"/>
              </a:spcBef>
              <a:spcAft>
                <a:spcPts val="600"/>
              </a:spcAft>
              <a:buFontTx/>
              <a:buNone/>
              <a:defRPr sz="2100">
                <a:solidFill>
                  <a:srgbClr val="141313"/>
                </a:solidFill>
              </a:defRPr>
            </a:lvl1pPr>
            <a:lvl2pPr marL="520648" indent="-292071">
              <a:spcBef>
                <a:spcPts val="0"/>
              </a:spcBef>
              <a:spcAft>
                <a:spcPts val="600"/>
              </a:spcAft>
              <a:buFontTx/>
              <a:buNone/>
              <a:defRPr sz="2100">
                <a:solidFill>
                  <a:srgbClr val="141313"/>
                </a:solidFill>
              </a:defRPr>
            </a:lvl2pPr>
            <a:lvl3pPr marL="749225" indent="-228577">
              <a:spcBef>
                <a:spcPts val="0"/>
              </a:spcBef>
              <a:spcAft>
                <a:spcPts val="600"/>
              </a:spcAft>
              <a:buFontTx/>
              <a:buNone/>
              <a:defRPr sz="2100">
                <a:solidFill>
                  <a:srgbClr val="141313"/>
                </a:solidFill>
              </a:defRPr>
            </a:lvl3pPr>
            <a:lvl4pPr marL="1028597" indent="-279372">
              <a:spcBef>
                <a:spcPts val="0"/>
              </a:spcBef>
              <a:spcAft>
                <a:spcPts val="600"/>
              </a:spcAft>
              <a:buFontTx/>
              <a:buNone/>
              <a:defRPr sz="2100">
                <a:solidFill>
                  <a:srgbClr val="141313"/>
                </a:solidFill>
              </a:defRPr>
            </a:lvl4pPr>
            <a:lvl5pPr marL="1257174" indent="-228577">
              <a:spcBef>
                <a:spcPts val="0"/>
              </a:spcBef>
              <a:spcAft>
                <a:spcPts val="600"/>
              </a:spcAft>
              <a:buFontTx/>
              <a:buNone/>
              <a:defRPr sz="21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9" y="2185740"/>
            <a:ext cx="3314701" cy="889000"/>
          </a:xfrm>
          <a:prstGeom prst="rect">
            <a:avLst/>
          </a:prstGeom>
        </p:spPr>
        <p:txBody>
          <a:bodyPr lIns="91431" tIns="45716" rIns="91431" bIns="45716">
            <a:noAutofit/>
          </a:bodyPr>
          <a:lstStyle>
            <a:lvl1pPr marL="0" indent="0" algn="l">
              <a:buNone/>
              <a:defRPr sz="2100" b="1">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a:p>
        </p:txBody>
      </p:sp>
      <p:cxnSp>
        <p:nvCxnSpPr>
          <p:cNvPr id="10" name="Straight Connector 9"/>
          <p:cNvCxnSpPr/>
          <p:nvPr userDrawn="1"/>
        </p:nvCxnSpPr>
        <p:spPr>
          <a:xfrm>
            <a:off x="604841" y="2132014"/>
            <a:ext cx="3187701"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4008441" y="2130425"/>
            <a:ext cx="10045701"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3932238" y="2185740"/>
            <a:ext cx="10121901" cy="660400"/>
          </a:xfrm>
          <a:prstGeom prst="rect">
            <a:avLst/>
          </a:prstGeom>
        </p:spPr>
        <p:txBody>
          <a:bodyPr vert="horz" lIns="91431" tIns="45716" rIns="91431" bIns="45716"/>
          <a:lstStyle>
            <a:lvl1pPr marL="0" indent="0">
              <a:buFontTx/>
              <a:buNone/>
              <a:defRPr sz="2100" b="1">
                <a:solidFill>
                  <a:srgbClr val="141313"/>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3/22/2018</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a:p>
        </p:txBody>
      </p:sp>
      <p:sp>
        <p:nvSpPr>
          <p:cNvPr id="12" name="Title 11"/>
          <p:cNvSpPr>
            <a:spLocks noGrp="1"/>
          </p:cNvSpPr>
          <p:nvPr>
            <p:ph type="title" hasCustomPrompt="1"/>
          </p:nvPr>
        </p:nvSpPr>
        <p:spPr>
          <a:xfrm>
            <a:off x="503238" y="548067"/>
            <a:ext cx="12064925" cy="1574800"/>
          </a:xfrm>
          <a:prstGeom prst="rect">
            <a:avLst/>
          </a:prstGeom>
        </p:spPr>
        <p:txBody>
          <a:bodyPr lIns="91431" tIns="45716" rIns="91431" bIns="45716"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2185983"/>
            <a:ext cx="3095942" cy="927100"/>
          </a:xfrm>
          <a:prstGeom prst="rect">
            <a:avLst/>
          </a:prstGeom>
        </p:spPr>
        <p:txBody>
          <a:bodyPr lIns="91431" tIns="45716" rIns="91431" bIns="45716">
            <a:noAutofit/>
          </a:bodyPr>
          <a:lstStyle>
            <a:lvl1pPr marL="0" indent="0">
              <a:spcBef>
                <a:spcPts val="0"/>
              </a:spcBef>
              <a:spcAft>
                <a:spcPts val="600"/>
              </a:spcAft>
              <a:buFontTx/>
              <a:buNone/>
              <a:defRPr sz="2100" b="1">
                <a:solidFill>
                  <a:srgbClr val="141313"/>
                </a:solidFill>
              </a:defRPr>
            </a:lvl1pPr>
            <a:lvl2pPr marL="520648" indent="-292071">
              <a:spcBef>
                <a:spcPts val="0"/>
              </a:spcBef>
              <a:spcAft>
                <a:spcPts val="600"/>
              </a:spcAft>
              <a:buFontTx/>
              <a:buNone/>
              <a:defRPr sz="2100">
                <a:solidFill>
                  <a:srgbClr val="141313"/>
                </a:solidFill>
              </a:defRPr>
            </a:lvl2pPr>
            <a:lvl3pPr marL="749225" indent="-228577">
              <a:spcBef>
                <a:spcPts val="0"/>
              </a:spcBef>
              <a:spcAft>
                <a:spcPts val="600"/>
              </a:spcAft>
              <a:buFontTx/>
              <a:buNone/>
              <a:defRPr sz="2100">
                <a:solidFill>
                  <a:srgbClr val="141313"/>
                </a:solidFill>
              </a:defRPr>
            </a:lvl3pPr>
            <a:lvl4pPr marL="1028597" indent="-279372">
              <a:spcBef>
                <a:spcPts val="0"/>
              </a:spcBef>
              <a:spcAft>
                <a:spcPts val="600"/>
              </a:spcAft>
              <a:buFontTx/>
              <a:buNone/>
              <a:defRPr sz="2100">
                <a:solidFill>
                  <a:srgbClr val="141313"/>
                </a:solidFill>
              </a:defRPr>
            </a:lvl4pPr>
            <a:lvl5pPr marL="1257174" indent="-228577">
              <a:spcBef>
                <a:spcPts val="0"/>
              </a:spcBef>
              <a:spcAft>
                <a:spcPts val="600"/>
              </a:spcAft>
              <a:buFontTx/>
              <a:buNone/>
              <a:defRPr sz="2100">
                <a:solidFill>
                  <a:srgbClr val="141313"/>
                </a:solidFill>
              </a:defRPr>
            </a:lvl5pPr>
          </a:lstStyle>
          <a:p>
            <a:pPr lvl="0"/>
            <a:r>
              <a:rPr lang="en-US" dirty="0"/>
              <a:t>Click to edit master text styles</a:t>
            </a:r>
          </a:p>
        </p:txBody>
      </p:sp>
      <p:sp>
        <p:nvSpPr>
          <p:cNvPr id="15" name="Freeform 14"/>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a:p>
        </p:txBody>
      </p:sp>
      <p:cxnSp>
        <p:nvCxnSpPr>
          <p:cNvPr id="10" name="Straight Connector 9"/>
          <p:cNvCxnSpPr/>
          <p:nvPr userDrawn="1"/>
        </p:nvCxnSpPr>
        <p:spPr>
          <a:xfrm>
            <a:off x="604841" y="2135153"/>
            <a:ext cx="3187701"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4008441" y="2133566"/>
            <a:ext cx="10045701" cy="3176"/>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3932238" y="2185980"/>
            <a:ext cx="10121901" cy="660400"/>
          </a:xfrm>
          <a:prstGeom prst="rect">
            <a:avLst/>
          </a:prstGeom>
        </p:spPr>
        <p:txBody>
          <a:bodyPr vert="horz" lIns="91431" tIns="45716" rIns="91431" bIns="45716"/>
          <a:lstStyle>
            <a:lvl1pPr marL="0" indent="0">
              <a:buFontTx/>
              <a:buNone/>
              <a:defRPr sz="2100" b="1">
                <a:solidFill>
                  <a:srgbClr val="141313"/>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sp>
        <p:nvSpPr>
          <p:cNvPr id="19" name="Text Placeholder 18"/>
          <p:cNvSpPr>
            <a:spLocks noGrp="1"/>
          </p:cNvSpPr>
          <p:nvPr>
            <p:ph type="body" sz="quarter" idx="15" hasCustomPrompt="1"/>
          </p:nvPr>
        </p:nvSpPr>
        <p:spPr>
          <a:xfrm>
            <a:off x="593698" y="3113080"/>
            <a:ext cx="3200400" cy="1066800"/>
          </a:xfrm>
          <a:prstGeom prst="rect">
            <a:avLst/>
          </a:prstGeom>
          <a:solidFill>
            <a:srgbClr val="284563"/>
          </a:solidFill>
          <a:ln>
            <a:noFill/>
          </a:ln>
        </p:spPr>
        <p:txBody>
          <a:bodyPr vert="horz" lIns="91431" tIns="91431" rIns="91431" bIns="45716"/>
          <a:lstStyle>
            <a:lvl1pPr marL="114289" indent="0">
              <a:buFontTx/>
              <a:buNone/>
              <a:defRPr sz="2000">
                <a:solidFill>
                  <a:srgbClr val="FFFFFE"/>
                </a:solidFill>
              </a:defRPr>
            </a:lvl1pPr>
            <a:lvl2pPr>
              <a:buFontTx/>
              <a:buNone/>
              <a:defRPr sz="1900">
                <a:solidFill>
                  <a:srgbClr val="FFFFFE"/>
                </a:solidFill>
              </a:defRPr>
            </a:lvl2pPr>
            <a:lvl3pPr>
              <a:buFontTx/>
              <a:buNone/>
              <a:defRPr sz="1900">
                <a:solidFill>
                  <a:srgbClr val="FFFFFE"/>
                </a:solidFill>
              </a:defRPr>
            </a:lvl3pPr>
            <a:lvl4pPr>
              <a:buFontTx/>
              <a:buNone/>
              <a:defRPr sz="1900">
                <a:solidFill>
                  <a:srgbClr val="FFFFFE"/>
                </a:solidFill>
              </a:defRPr>
            </a:lvl4pPr>
            <a:lvl5pPr>
              <a:buFontTx/>
              <a:buNone/>
              <a:defRPr sz="1900">
                <a:solidFill>
                  <a:srgbClr val="FFFFFE"/>
                </a:solidFill>
              </a:defRPr>
            </a:lvl5pPr>
          </a:lstStyle>
          <a:p>
            <a:pPr lvl="0"/>
            <a:r>
              <a:rPr lang="en-US" dirty="0"/>
              <a:t>Click to edit master text styles</a:t>
            </a:r>
          </a:p>
        </p:txBody>
      </p:sp>
      <p:sp>
        <p:nvSpPr>
          <p:cNvPr id="22" name="Text Placeholder 21"/>
          <p:cNvSpPr>
            <a:spLocks noGrp="1"/>
          </p:cNvSpPr>
          <p:nvPr>
            <p:ph type="body" sz="quarter" idx="16" hasCustomPrompt="1"/>
          </p:nvPr>
        </p:nvSpPr>
        <p:spPr>
          <a:xfrm>
            <a:off x="3932238" y="3113080"/>
            <a:ext cx="10121901" cy="1066800"/>
          </a:xfrm>
          <a:prstGeom prst="rect">
            <a:avLst/>
          </a:prstGeom>
        </p:spPr>
        <p:txBody>
          <a:bodyPr vert="horz" lIns="91431" tIns="45716" rIns="91431" bIns="45716"/>
          <a:lstStyle>
            <a:lvl1pPr marL="177783" indent="-177783">
              <a:defRPr sz="2000">
                <a:solidFill>
                  <a:srgbClr val="141313"/>
                </a:solidFill>
              </a:defRPr>
            </a:lvl1pPr>
            <a:lvl2pPr>
              <a:defRPr sz="2000">
                <a:solidFill>
                  <a:srgbClr val="141313"/>
                </a:solidFill>
              </a:defRPr>
            </a:lvl2pPr>
            <a:lvl3pPr>
              <a:defRPr sz="2000">
                <a:solidFill>
                  <a:srgbClr val="141313"/>
                </a:solidFill>
              </a:defRPr>
            </a:lvl3pPr>
            <a:lvl4pPr>
              <a:defRPr sz="2000">
                <a:solidFill>
                  <a:srgbClr val="141313"/>
                </a:solidFill>
              </a:defRPr>
            </a:lvl4pPr>
            <a:lvl5pPr>
              <a:defRPr sz="2000">
                <a:solidFill>
                  <a:srgbClr val="141313"/>
                </a:solidFill>
              </a:defRPr>
            </a:lvl5pPr>
          </a:lstStyle>
          <a:p>
            <a:pPr lvl="0"/>
            <a:r>
              <a:rPr lang="en-US" dirty="0"/>
              <a:t>Click to edit master text styles</a:t>
            </a:r>
          </a:p>
        </p:txBody>
      </p:sp>
      <p:sp>
        <p:nvSpPr>
          <p:cNvPr id="23" name="Text Placeholder 18"/>
          <p:cNvSpPr>
            <a:spLocks noGrp="1"/>
          </p:cNvSpPr>
          <p:nvPr>
            <p:ph type="body" sz="quarter" idx="17" hasCustomPrompt="1"/>
          </p:nvPr>
        </p:nvSpPr>
        <p:spPr>
          <a:xfrm>
            <a:off x="593698" y="4332280"/>
            <a:ext cx="3200400" cy="1066800"/>
          </a:xfrm>
          <a:prstGeom prst="rect">
            <a:avLst/>
          </a:prstGeom>
          <a:solidFill>
            <a:srgbClr val="284563"/>
          </a:solidFill>
          <a:ln>
            <a:noFill/>
          </a:ln>
        </p:spPr>
        <p:txBody>
          <a:bodyPr vert="horz" lIns="91431" tIns="91431" rIns="91431" bIns="45716"/>
          <a:lstStyle>
            <a:lvl1pPr marL="114289" indent="0">
              <a:buFontTx/>
              <a:buNone/>
              <a:defRPr sz="2000">
                <a:solidFill>
                  <a:srgbClr val="FFFFFE"/>
                </a:solidFill>
              </a:defRPr>
            </a:lvl1pPr>
            <a:lvl2pPr>
              <a:buFontTx/>
              <a:buNone/>
              <a:defRPr sz="1900">
                <a:solidFill>
                  <a:srgbClr val="FFFFFE"/>
                </a:solidFill>
              </a:defRPr>
            </a:lvl2pPr>
            <a:lvl3pPr>
              <a:buFontTx/>
              <a:buNone/>
              <a:defRPr sz="1900">
                <a:solidFill>
                  <a:srgbClr val="FFFFFE"/>
                </a:solidFill>
              </a:defRPr>
            </a:lvl3pPr>
            <a:lvl4pPr>
              <a:buFontTx/>
              <a:buNone/>
              <a:defRPr sz="1900">
                <a:solidFill>
                  <a:srgbClr val="FFFFFE"/>
                </a:solidFill>
              </a:defRPr>
            </a:lvl4pPr>
            <a:lvl5pPr>
              <a:buFontTx/>
              <a:buNone/>
              <a:defRPr sz="1900">
                <a:solidFill>
                  <a:srgbClr val="FFFFFE"/>
                </a:solidFill>
              </a:defRPr>
            </a:lvl5pPr>
          </a:lstStyle>
          <a:p>
            <a:pPr lvl="0"/>
            <a:r>
              <a:rPr lang="en-US" dirty="0"/>
              <a:t>Click to edit master text styles</a:t>
            </a:r>
          </a:p>
        </p:txBody>
      </p:sp>
      <p:sp>
        <p:nvSpPr>
          <p:cNvPr id="24" name="Text Placeholder 21"/>
          <p:cNvSpPr>
            <a:spLocks noGrp="1"/>
          </p:cNvSpPr>
          <p:nvPr>
            <p:ph type="body" sz="quarter" idx="18" hasCustomPrompt="1"/>
          </p:nvPr>
        </p:nvSpPr>
        <p:spPr>
          <a:xfrm>
            <a:off x="3944938" y="4332280"/>
            <a:ext cx="10109200" cy="1066800"/>
          </a:xfrm>
          <a:prstGeom prst="rect">
            <a:avLst/>
          </a:prstGeom>
        </p:spPr>
        <p:txBody>
          <a:bodyPr vert="horz" lIns="91431" tIns="45716" rIns="91431" bIns="45716"/>
          <a:lstStyle>
            <a:lvl1pPr marL="177783" indent="-177783">
              <a:defRPr sz="2000">
                <a:solidFill>
                  <a:srgbClr val="141313"/>
                </a:solidFill>
              </a:defRPr>
            </a:lvl1pPr>
            <a:lvl2pPr>
              <a:defRPr sz="2000">
                <a:solidFill>
                  <a:srgbClr val="141313"/>
                </a:solidFill>
              </a:defRPr>
            </a:lvl2pPr>
            <a:lvl3pPr>
              <a:defRPr sz="2000">
                <a:solidFill>
                  <a:srgbClr val="141313"/>
                </a:solidFill>
              </a:defRPr>
            </a:lvl3pPr>
            <a:lvl4pPr>
              <a:defRPr sz="2000">
                <a:solidFill>
                  <a:srgbClr val="141313"/>
                </a:solidFill>
              </a:defRPr>
            </a:lvl4pPr>
            <a:lvl5pPr>
              <a:defRPr sz="2000">
                <a:solidFill>
                  <a:srgbClr val="141313"/>
                </a:solidFill>
              </a:defRPr>
            </a:lvl5pPr>
          </a:lstStyle>
          <a:p>
            <a:pPr lvl="0"/>
            <a:r>
              <a:rPr lang="en-US" dirty="0"/>
              <a:t>Click to edit master text styles</a:t>
            </a:r>
          </a:p>
        </p:txBody>
      </p:sp>
      <p:sp>
        <p:nvSpPr>
          <p:cNvPr id="25" name="Text Placeholder 18"/>
          <p:cNvSpPr>
            <a:spLocks noGrp="1"/>
          </p:cNvSpPr>
          <p:nvPr>
            <p:ph type="body" sz="quarter" idx="19" hasCustomPrompt="1"/>
          </p:nvPr>
        </p:nvSpPr>
        <p:spPr>
          <a:xfrm>
            <a:off x="593698" y="5546401"/>
            <a:ext cx="3200400" cy="1066800"/>
          </a:xfrm>
          <a:prstGeom prst="rect">
            <a:avLst/>
          </a:prstGeom>
          <a:solidFill>
            <a:srgbClr val="284563"/>
          </a:solidFill>
          <a:ln>
            <a:noFill/>
          </a:ln>
        </p:spPr>
        <p:txBody>
          <a:bodyPr vert="horz" lIns="91431" tIns="91431" rIns="91431" bIns="45716"/>
          <a:lstStyle>
            <a:lvl1pPr marL="114289" indent="0">
              <a:buFontTx/>
              <a:buNone/>
              <a:defRPr sz="2000">
                <a:solidFill>
                  <a:srgbClr val="FFFFFE"/>
                </a:solidFill>
              </a:defRPr>
            </a:lvl1pPr>
            <a:lvl2pPr>
              <a:buFontTx/>
              <a:buNone/>
              <a:defRPr sz="1900">
                <a:solidFill>
                  <a:srgbClr val="FFFFFE"/>
                </a:solidFill>
              </a:defRPr>
            </a:lvl2pPr>
            <a:lvl3pPr>
              <a:buFontTx/>
              <a:buNone/>
              <a:defRPr sz="1900">
                <a:solidFill>
                  <a:srgbClr val="FFFFFE"/>
                </a:solidFill>
              </a:defRPr>
            </a:lvl3pPr>
            <a:lvl4pPr>
              <a:buFontTx/>
              <a:buNone/>
              <a:defRPr sz="1900">
                <a:solidFill>
                  <a:srgbClr val="FFFFFE"/>
                </a:solidFill>
              </a:defRPr>
            </a:lvl4pPr>
            <a:lvl5pPr>
              <a:buFontTx/>
              <a:buNone/>
              <a:defRPr sz="1900">
                <a:solidFill>
                  <a:srgbClr val="FFFFFE"/>
                </a:solidFill>
              </a:defRPr>
            </a:lvl5pPr>
          </a:lstStyle>
          <a:p>
            <a:pPr lvl="0"/>
            <a:r>
              <a:rPr lang="en-US" dirty="0"/>
              <a:t>Click to edit master text styles</a:t>
            </a:r>
          </a:p>
        </p:txBody>
      </p:sp>
      <p:sp>
        <p:nvSpPr>
          <p:cNvPr id="26" name="Text Placeholder 21"/>
          <p:cNvSpPr>
            <a:spLocks noGrp="1"/>
          </p:cNvSpPr>
          <p:nvPr>
            <p:ph type="body" sz="quarter" idx="20" hasCustomPrompt="1"/>
          </p:nvPr>
        </p:nvSpPr>
        <p:spPr>
          <a:xfrm>
            <a:off x="3944938" y="5546401"/>
            <a:ext cx="10109200" cy="1066800"/>
          </a:xfrm>
          <a:prstGeom prst="rect">
            <a:avLst/>
          </a:prstGeom>
        </p:spPr>
        <p:txBody>
          <a:bodyPr vert="horz" lIns="91431" tIns="45716" rIns="91431" bIns="45716"/>
          <a:lstStyle>
            <a:lvl1pPr marL="177783" indent="-177783">
              <a:defRPr sz="2000">
                <a:solidFill>
                  <a:srgbClr val="141313"/>
                </a:solidFill>
              </a:defRPr>
            </a:lvl1pPr>
            <a:lvl2pPr>
              <a:defRPr sz="2000">
                <a:solidFill>
                  <a:srgbClr val="141313"/>
                </a:solidFill>
              </a:defRPr>
            </a:lvl2pPr>
            <a:lvl3pPr>
              <a:defRPr sz="2000">
                <a:solidFill>
                  <a:srgbClr val="141313"/>
                </a:solidFill>
              </a:defRPr>
            </a:lvl3pPr>
            <a:lvl4pPr>
              <a:defRPr sz="2000">
                <a:solidFill>
                  <a:srgbClr val="141313"/>
                </a:solidFill>
              </a:defRPr>
            </a:lvl4pPr>
            <a:lvl5pPr>
              <a:defRPr sz="2000">
                <a:solidFill>
                  <a:srgbClr val="141313"/>
                </a:solidFill>
              </a:defRPr>
            </a:lvl5pPr>
          </a:lstStyle>
          <a:p>
            <a:pPr lvl="0"/>
            <a:r>
              <a:rPr lang="en-US" dirty="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Content_PhotoLeft">
    <p:spTree>
      <p:nvGrpSpPr>
        <p:cNvPr id="1" name=""/>
        <p:cNvGrpSpPr/>
        <p:nvPr/>
      </p:nvGrpSpPr>
      <p:grpSpPr>
        <a:xfrm>
          <a:off x="0" y="0"/>
          <a:ext cx="0" cy="0"/>
          <a:chOff x="0" y="0"/>
          <a:chExt cx="0" cy="0"/>
        </a:xfrm>
      </p:grpSpPr>
      <p:sp>
        <p:nvSpPr>
          <p:cNvPr id="14" name="Rectangle 13"/>
          <p:cNvSpPr/>
          <p:nvPr userDrawn="1"/>
        </p:nvSpPr>
        <p:spPr>
          <a:xfrm>
            <a:off x="4008438" y="2130425"/>
            <a:ext cx="10034717" cy="528637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a:p>
        </p:txBody>
      </p:sp>
      <p:sp>
        <p:nvSpPr>
          <p:cNvPr id="2" name="Date Placeholder 1"/>
          <p:cNvSpPr>
            <a:spLocks noGrp="1"/>
          </p:cNvSpPr>
          <p:nvPr>
            <p:ph type="dt" sz="half" idx="10"/>
          </p:nvPr>
        </p:nvSpPr>
        <p:spPr/>
        <p:txBody>
          <a:bodyPr/>
          <a:lstStyle>
            <a:lvl1pPr>
              <a:defRPr>
                <a:solidFill>
                  <a:srgbClr val="AAAFB9"/>
                </a:solidFill>
              </a:defRPr>
            </a:lvl1pPr>
          </a:lstStyle>
          <a:p>
            <a:r>
              <a:rPr lang="en-US"/>
              <a:t>3/22/2018</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a:p>
        </p:txBody>
      </p:sp>
      <p:sp>
        <p:nvSpPr>
          <p:cNvPr id="12" name="Title 11"/>
          <p:cNvSpPr>
            <a:spLocks noGrp="1"/>
          </p:cNvSpPr>
          <p:nvPr>
            <p:ph type="title" hasCustomPrompt="1"/>
          </p:nvPr>
        </p:nvSpPr>
        <p:spPr>
          <a:xfrm>
            <a:off x="495274" y="545661"/>
            <a:ext cx="12018802" cy="1584764"/>
          </a:xfrm>
          <a:prstGeom prst="rect">
            <a:avLst/>
          </a:prstGeom>
        </p:spPr>
        <p:txBody>
          <a:bodyPr lIns="91431" tIns="45716" rIns="91431" bIns="45716"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60" y="3084322"/>
            <a:ext cx="3319781" cy="3230879"/>
          </a:xfrm>
          <a:prstGeom prst="rect">
            <a:avLst/>
          </a:prstGeom>
        </p:spPr>
        <p:txBody>
          <a:bodyPr lIns="91431" tIns="45716" rIns="91431" bIns="45716">
            <a:noAutofit/>
          </a:bodyPr>
          <a:lstStyle>
            <a:lvl1pPr marL="0" indent="0">
              <a:spcBef>
                <a:spcPts val="0"/>
              </a:spcBef>
              <a:spcAft>
                <a:spcPts val="600"/>
              </a:spcAft>
              <a:buFontTx/>
              <a:buNone/>
              <a:defRPr sz="2100">
                <a:solidFill>
                  <a:srgbClr val="141313"/>
                </a:solidFill>
              </a:defRPr>
            </a:lvl1pPr>
            <a:lvl2pPr marL="520648" indent="-292071">
              <a:spcBef>
                <a:spcPts val="0"/>
              </a:spcBef>
              <a:spcAft>
                <a:spcPts val="600"/>
              </a:spcAft>
              <a:buFontTx/>
              <a:buNone/>
              <a:defRPr sz="2100">
                <a:solidFill>
                  <a:srgbClr val="141313"/>
                </a:solidFill>
              </a:defRPr>
            </a:lvl2pPr>
            <a:lvl3pPr marL="749225" indent="-228577">
              <a:spcBef>
                <a:spcPts val="0"/>
              </a:spcBef>
              <a:spcAft>
                <a:spcPts val="600"/>
              </a:spcAft>
              <a:buFontTx/>
              <a:buNone/>
              <a:defRPr sz="2100">
                <a:solidFill>
                  <a:srgbClr val="141313"/>
                </a:solidFill>
              </a:defRPr>
            </a:lvl3pPr>
            <a:lvl4pPr marL="1028597" indent="-279372">
              <a:spcBef>
                <a:spcPts val="0"/>
              </a:spcBef>
              <a:spcAft>
                <a:spcPts val="600"/>
              </a:spcAft>
              <a:buFontTx/>
              <a:buNone/>
              <a:defRPr sz="2100">
                <a:solidFill>
                  <a:srgbClr val="141313"/>
                </a:solidFill>
              </a:defRPr>
            </a:lvl4pPr>
            <a:lvl5pPr marL="1257174" indent="-228577">
              <a:spcBef>
                <a:spcPts val="0"/>
              </a:spcBef>
              <a:spcAft>
                <a:spcPts val="600"/>
              </a:spcAft>
              <a:buFontTx/>
              <a:buNone/>
              <a:defRPr sz="21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9" y="2185740"/>
            <a:ext cx="3314701" cy="889000"/>
          </a:xfrm>
          <a:prstGeom prst="rect">
            <a:avLst/>
          </a:prstGeom>
        </p:spPr>
        <p:txBody>
          <a:bodyPr lIns="91431" tIns="45716" rIns="91431" bIns="45716">
            <a:noAutofit/>
          </a:bodyPr>
          <a:lstStyle>
            <a:lvl1pPr marL="0" indent="0" algn="l">
              <a:buNone/>
              <a:defRPr sz="2100" b="1">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a:p>
        </p:txBody>
      </p:sp>
      <p:cxnSp>
        <p:nvCxnSpPr>
          <p:cNvPr id="10" name="Straight Connector 9"/>
          <p:cNvCxnSpPr/>
          <p:nvPr userDrawn="1"/>
        </p:nvCxnSpPr>
        <p:spPr>
          <a:xfrm>
            <a:off x="604841" y="2132014"/>
            <a:ext cx="3187701"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4110039" y="2185740"/>
            <a:ext cx="8120062" cy="660400"/>
          </a:xfrm>
          <a:prstGeom prst="rect">
            <a:avLst/>
          </a:prstGeom>
        </p:spPr>
        <p:txBody>
          <a:bodyPr vert="horz" lIns="91431" tIns="45716" rIns="91431" bIns="45716"/>
          <a:lstStyle>
            <a:lvl1pPr marL="0" indent="0">
              <a:buFontTx/>
              <a:buNone/>
              <a:defRPr sz="2100" b="1">
                <a:solidFill>
                  <a:srgbClr val="FFFFFE"/>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7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3/22/2018</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a:p>
        </p:txBody>
      </p:sp>
      <p:sp>
        <p:nvSpPr>
          <p:cNvPr id="12" name="Title 11"/>
          <p:cNvSpPr>
            <a:spLocks noGrp="1"/>
          </p:cNvSpPr>
          <p:nvPr>
            <p:ph type="title" hasCustomPrompt="1"/>
          </p:nvPr>
        </p:nvSpPr>
        <p:spPr>
          <a:xfrm>
            <a:off x="495272" y="545660"/>
            <a:ext cx="12041085" cy="1581588"/>
          </a:xfrm>
          <a:prstGeom prst="rect">
            <a:avLst/>
          </a:prstGeom>
        </p:spPr>
        <p:txBody>
          <a:bodyPr lIns="91431" tIns="45716" rIns="91431" bIns="45716"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9" y="3074740"/>
            <a:ext cx="4492749" cy="4102100"/>
          </a:xfrm>
          <a:prstGeom prst="rect">
            <a:avLst/>
          </a:prstGeom>
        </p:spPr>
        <p:txBody>
          <a:bodyPr lIns="91431" tIns="45716" rIns="91431" bIns="45716">
            <a:noAutofit/>
          </a:bodyPr>
          <a:lstStyle>
            <a:lvl1pPr marL="0" indent="0">
              <a:spcBef>
                <a:spcPts val="0"/>
              </a:spcBef>
              <a:spcAft>
                <a:spcPts val="600"/>
              </a:spcAft>
              <a:buFontTx/>
              <a:buNone/>
              <a:defRPr sz="2100">
                <a:solidFill>
                  <a:srgbClr val="141313"/>
                </a:solidFill>
              </a:defRPr>
            </a:lvl1pPr>
            <a:lvl2pPr marL="520648" indent="-292071">
              <a:spcBef>
                <a:spcPts val="0"/>
              </a:spcBef>
              <a:spcAft>
                <a:spcPts val="600"/>
              </a:spcAft>
              <a:buFontTx/>
              <a:buNone/>
              <a:defRPr sz="2100">
                <a:solidFill>
                  <a:srgbClr val="141313"/>
                </a:solidFill>
              </a:defRPr>
            </a:lvl2pPr>
            <a:lvl3pPr marL="749225" indent="-228577">
              <a:spcBef>
                <a:spcPts val="0"/>
              </a:spcBef>
              <a:spcAft>
                <a:spcPts val="600"/>
              </a:spcAft>
              <a:buFontTx/>
              <a:buNone/>
              <a:defRPr sz="2100">
                <a:solidFill>
                  <a:srgbClr val="141313"/>
                </a:solidFill>
              </a:defRPr>
            </a:lvl3pPr>
            <a:lvl4pPr marL="1028597" indent="-279372">
              <a:spcBef>
                <a:spcPts val="0"/>
              </a:spcBef>
              <a:spcAft>
                <a:spcPts val="600"/>
              </a:spcAft>
              <a:buFontTx/>
              <a:buNone/>
              <a:defRPr sz="2100">
                <a:solidFill>
                  <a:srgbClr val="141313"/>
                </a:solidFill>
              </a:defRPr>
            </a:lvl4pPr>
            <a:lvl5pPr marL="1257174" indent="-228577">
              <a:spcBef>
                <a:spcPts val="0"/>
              </a:spcBef>
              <a:spcAft>
                <a:spcPts val="600"/>
              </a:spcAft>
              <a:buFontTx/>
              <a:buNone/>
              <a:defRPr sz="21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40" y="2185740"/>
            <a:ext cx="4487669" cy="889000"/>
          </a:xfrm>
          <a:prstGeom prst="rect">
            <a:avLst/>
          </a:prstGeom>
        </p:spPr>
        <p:txBody>
          <a:bodyPr lIns="91431" tIns="45716" rIns="91431" bIns="45716">
            <a:noAutofit/>
          </a:bodyPr>
          <a:lstStyle>
            <a:lvl1pPr marL="0" indent="0" algn="l">
              <a:buNone/>
              <a:defRPr sz="2100" b="1">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a:p>
        </p:txBody>
      </p:sp>
      <p:cxnSp>
        <p:nvCxnSpPr>
          <p:cNvPr id="10" name="Straight Connector 9"/>
          <p:cNvCxnSpPr/>
          <p:nvPr userDrawn="1"/>
        </p:nvCxnSpPr>
        <p:spPr>
          <a:xfrm flipV="1">
            <a:off x="604842" y="2130425"/>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5052959" y="2185740"/>
            <a:ext cx="4459032" cy="889000"/>
          </a:xfrm>
          <a:prstGeom prst="rect">
            <a:avLst/>
          </a:prstGeom>
        </p:spPr>
        <p:txBody>
          <a:bodyPr vert="horz" lIns="91431" tIns="45716" rIns="91431" bIns="45716"/>
          <a:lstStyle>
            <a:lvl1pPr marL="0" indent="0">
              <a:buFontTx/>
              <a:buNone/>
              <a:defRPr sz="2100" b="1">
                <a:solidFill>
                  <a:srgbClr val="141313"/>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sp>
        <p:nvSpPr>
          <p:cNvPr id="23" name="Text Placeholder 22"/>
          <p:cNvSpPr>
            <a:spLocks noGrp="1"/>
          </p:cNvSpPr>
          <p:nvPr>
            <p:ph type="body" sz="quarter" idx="15" hasCustomPrompt="1"/>
          </p:nvPr>
        </p:nvSpPr>
        <p:spPr>
          <a:xfrm>
            <a:off x="9578834" y="2185740"/>
            <a:ext cx="4475304" cy="889000"/>
          </a:xfrm>
          <a:prstGeom prst="rect">
            <a:avLst/>
          </a:prstGeom>
        </p:spPr>
        <p:txBody>
          <a:bodyPr vert="horz" lIns="91431" tIns="45716" rIns="91431" bIns="45716"/>
          <a:lstStyle>
            <a:lvl1pPr marL="0" indent="0">
              <a:buFontTx/>
              <a:buNone/>
              <a:defRPr sz="2100" b="1">
                <a:solidFill>
                  <a:srgbClr val="141313"/>
                </a:solidFill>
              </a:defRPr>
            </a:lvl1pPr>
            <a:lvl2pPr marL="0" indent="0">
              <a:buFontTx/>
              <a:buNone/>
              <a:defRPr sz="2100" b="1">
                <a:solidFill>
                  <a:srgbClr val="141313"/>
                </a:solidFill>
              </a:defRPr>
            </a:lvl2pPr>
            <a:lvl3pPr marL="0" indent="0">
              <a:buFontTx/>
              <a:buNone/>
              <a:defRPr sz="2100" b="1">
                <a:solidFill>
                  <a:srgbClr val="141313"/>
                </a:solidFill>
              </a:defRPr>
            </a:lvl3pPr>
            <a:lvl4pPr marL="0" indent="0">
              <a:buFontTx/>
              <a:buNone/>
              <a:defRPr sz="2100" b="1">
                <a:solidFill>
                  <a:srgbClr val="141313"/>
                </a:solidFill>
              </a:defRPr>
            </a:lvl4pPr>
            <a:lvl5pPr marL="0" indent="0">
              <a:buFontTx/>
              <a:buNone/>
              <a:defRPr sz="2100" b="1">
                <a:solidFill>
                  <a:srgbClr val="141313"/>
                </a:solidFill>
              </a:defRPr>
            </a:lvl5pPr>
          </a:lstStyle>
          <a:p>
            <a:pPr lvl="0"/>
            <a:r>
              <a:rPr lang="en-US" dirty="0"/>
              <a:t>Click to edit master text styles</a:t>
            </a:r>
          </a:p>
        </p:txBody>
      </p:sp>
      <p:sp>
        <p:nvSpPr>
          <p:cNvPr id="27" name="Text Placeholder 26"/>
          <p:cNvSpPr>
            <a:spLocks noGrp="1"/>
          </p:cNvSpPr>
          <p:nvPr>
            <p:ph type="body" sz="quarter" idx="16" hasCustomPrompt="1"/>
          </p:nvPr>
        </p:nvSpPr>
        <p:spPr>
          <a:xfrm>
            <a:off x="5052959" y="3074740"/>
            <a:ext cx="4459032" cy="4102100"/>
          </a:xfrm>
          <a:prstGeom prst="rect">
            <a:avLst/>
          </a:prstGeom>
        </p:spPr>
        <p:txBody>
          <a:bodyPr vert="horz" lIns="91431" tIns="45716" rIns="91431" bIns="45716"/>
          <a:lstStyle>
            <a:lvl1pPr marL="0" indent="0">
              <a:buFontTx/>
              <a:buNone/>
              <a:defRPr sz="2100">
                <a:solidFill>
                  <a:srgbClr val="141313"/>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sp>
        <p:nvSpPr>
          <p:cNvPr id="29" name="Text Placeholder 28"/>
          <p:cNvSpPr>
            <a:spLocks noGrp="1"/>
          </p:cNvSpPr>
          <p:nvPr>
            <p:ph type="body" sz="quarter" idx="17" hasCustomPrompt="1"/>
          </p:nvPr>
        </p:nvSpPr>
        <p:spPr>
          <a:xfrm>
            <a:off x="9578832" y="3074740"/>
            <a:ext cx="4475306" cy="4102100"/>
          </a:xfrm>
          <a:prstGeom prst="rect">
            <a:avLst/>
          </a:prstGeom>
        </p:spPr>
        <p:txBody>
          <a:bodyPr vert="horz" lIns="91431" tIns="45716" rIns="91431" bIns="45716"/>
          <a:lstStyle>
            <a:lvl1pPr marL="0" indent="0">
              <a:buFontTx/>
              <a:buNone/>
              <a:defRPr sz="2100">
                <a:solidFill>
                  <a:srgbClr val="141313"/>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cxnSp>
        <p:nvCxnSpPr>
          <p:cNvPr id="17" name="Straight Connector 16"/>
          <p:cNvCxnSpPr/>
          <p:nvPr userDrawn="1"/>
        </p:nvCxnSpPr>
        <p:spPr>
          <a:xfrm flipV="1">
            <a:off x="5151324" y="2128836"/>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V="1">
            <a:off x="9693474" y="2127250"/>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0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3/22/2018</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a:p>
        </p:txBody>
      </p:sp>
      <p:sp>
        <p:nvSpPr>
          <p:cNvPr id="12" name="Title 11"/>
          <p:cNvSpPr>
            <a:spLocks noGrp="1"/>
          </p:cNvSpPr>
          <p:nvPr>
            <p:ph type="title" hasCustomPrompt="1"/>
          </p:nvPr>
        </p:nvSpPr>
        <p:spPr>
          <a:xfrm>
            <a:off x="495272" y="545660"/>
            <a:ext cx="12041085" cy="1581588"/>
          </a:xfrm>
          <a:prstGeom prst="rect">
            <a:avLst/>
          </a:prstGeom>
        </p:spPr>
        <p:txBody>
          <a:bodyPr lIns="91431" tIns="45716" rIns="91431" bIns="45716"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9" y="3074740"/>
            <a:ext cx="4492749" cy="4102100"/>
          </a:xfrm>
          <a:prstGeom prst="rect">
            <a:avLst/>
          </a:prstGeom>
        </p:spPr>
        <p:txBody>
          <a:bodyPr lIns="91431" tIns="45716" rIns="91431" bIns="45716">
            <a:noAutofit/>
          </a:bodyPr>
          <a:lstStyle>
            <a:lvl1pPr marL="0" indent="0">
              <a:spcBef>
                <a:spcPts val="0"/>
              </a:spcBef>
              <a:spcAft>
                <a:spcPts val="600"/>
              </a:spcAft>
              <a:buFontTx/>
              <a:buNone/>
              <a:defRPr sz="2100">
                <a:solidFill>
                  <a:srgbClr val="141313"/>
                </a:solidFill>
              </a:defRPr>
            </a:lvl1pPr>
            <a:lvl2pPr marL="520648" indent="-292071">
              <a:spcBef>
                <a:spcPts val="0"/>
              </a:spcBef>
              <a:spcAft>
                <a:spcPts val="600"/>
              </a:spcAft>
              <a:buFontTx/>
              <a:buNone/>
              <a:defRPr sz="2100">
                <a:solidFill>
                  <a:srgbClr val="141313"/>
                </a:solidFill>
              </a:defRPr>
            </a:lvl2pPr>
            <a:lvl3pPr marL="749225" indent="-228577">
              <a:spcBef>
                <a:spcPts val="0"/>
              </a:spcBef>
              <a:spcAft>
                <a:spcPts val="600"/>
              </a:spcAft>
              <a:buFontTx/>
              <a:buNone/>
              <a:defRPr sz="2100">
                <a:solidFill>
                  <a:srgbClr val="141313"/>
                </a:solidFill>
              </a:defRPr>
            </a:lvl3pPr>
            <a:lvl4pPr marL="1028597" indent="-279372">
              <a:spcBef>
                <a:spcPts val="0"/>
              </a:spcBef>
              <a:spcAft>
                <a:spcPts val="600"/>
              </a:spcAft>
              <a:buFontTx/>
              <a:buNone/>
              <a:defRPr sz="2100">
                <a:solidFill>
                  <a:srgbClr val="141313"/>
                </a:solidFill>
              </a:defRPr>
            </a:lvl4pPr>
            <a:lvl5pPr marL="1257174" indent="-228577">
              <a:spcBef>
                <a:spcPts val="0"/>
              </a:spcBef>
              <a:spcAft>
                <a:spcPts val="600"/>
              </a:spcAft>
              <a:buFontTx/>
              <a:buNone/>
              <a:defRPr sz="21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40" y="2185740"/>
            <a:ext cx="4487669" cy="889000"/>
          </a:xfrm>
          <a:prstGeom prst="rect">
            <a:avLst/>
          </a:prstGeom>
        </p:spPr>
        <p:txBody>
          <a:bodyPr lIns="91431" tIns="45716" rIns="91431" bIns="45716">
            <a:noAutofit/>
          </a:bodyPr>
          <a:lstStyle>
            <a:lvl1pPr marL="0" indent="0" algn="l">
              <a:buNone/>
              <a:defRPr sz="2100" b="1">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a:p>
        </p:txBody>
      </p:sp>
      <p:cxnSp>
        <p:nvCxnSpPr>
          <p:cNvPr id="10" name="Straight Connector 9"/>
          <p:cNvCxnSpPr/>
          <p:nvPr userDrawn="1"/>
        </p:nvCxnSpPr>
        <p:spPr>
          <a:xfrm flipV="1">
            <a:off x="604842" y="2130425"/>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5052959" y="2185740"/>
            <a:ext cx="4459032" cy="889000"/>
          </a:xfrm>
          <a:prstGeom prst="rect">
            <a:avLst/>
          </a:prstGeom>
        </p:spPr>
        <p:txBody>
          <a:bodyPr vert="horz" lIns="91431" tIns="45716" rIns="91431" bIns="45716"/>
          <a:lstStyle>
            <a:lvl1pPr marL="0" indent="0">
              <a:buFontTx/>
              <a:buNone/>
              <a:defRPr sz="2100" b="1">
                <a:solidFill>
                  <a:schemeClr val="accent1"/>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sp>
        <p:nvSpPr>
          <p:cNvPr id="23" name="Text Placeholder 22"/>
          <p:cNvSpPr>
            <a:spLocks noGrp="1"/>
          </p:cNvSpPr>
          <p:nvPr>
            <p:ph type="body" sz="quarter" idx="15" hasCustomPrompt="1"/>
          </p:nvPr>
        </p:nvSpPr>
        <p:spPr>
          <a:xfrm>
            <a:off x="9578834" y="2185740"/>
            <a:ext cx="4475304" cy="889000"/>
          </a:xfrm>
          <a:prstGeom prst="rect">
            <a:avLst/>
          </a:prstGeom>
        </p:spPr>
        <p:txBody>
          <a:bodyPr vert="horz" lIns="91431" tIns="45716" rIns="91431" bIns="45716"/>
          <a:lstStyle>
            <a:lvl1pPr marL="0" indent="0">
              <a:buFontTx/>
              <a:buNone/>
              <a:defRPr sz="2100" b="1">
                <a:solidFill>
                  <a:schemeClr val="accent4"/>
                </a:solidFill>
              </a:defRPr>
            </a:lvl1pPr>
            <a:lvl2pPr marL="0" indent="0">
              <a:buFontTx/>
              <a:buNone/>
              <a:defRPr sz="2100" b="1">
                <a:solidFill>
                  <a:srgbClr val="141313"/>
                </a:solidFill>
              </a:defRPr>
            </a:lvl2pPr>
            <a:lvl3pPr marL="0" indent="0">
              <a:buFontTx/>
              <a:buNone/>
              <a:defRPr sz="2100" b="1">
                <a:solidFill>
                  <a:srgbClr val="141313"/>
                </a:solidFill>
              </a:defRPr>
            </a:lvl3pPr>
            <a:lvl4pPr marL="0" indent="0">
              <a:buFontTx/>
              <a:buNone/>
              <a:defRPr sz="2100" b="1">
                <a:solidFill>
                  <a:srgbClr val="141313"/>
                </a:solidFill>
              </a:defRPr>
            </a:lvl4pPr>
            <a:lvl5pPr marL="0" indent="0">
              <a:buFontTx/>
              <a:buNone/>
              <a:defRPr sz="2100" b="1">
                <a:solidFill>
                  <a:srgbClr val="141313"/>
                </a:solidFill>
              </a:defRPr>
            </a:lvl5pPr>
          </a:lstStyle>
          <a:p>
            <a:pPr lvl="0"/>
            <a:r>
              <a:rPr lang="en-US" dirty="0"/>
              <a:t>Click to edit master text styles</a:t>
            </a:r>
          </a:p>
        </p:txBody>
      </p:sp>
      <p:sp>
        <p:nvSpPr>
          <p:cNvPr id="27" name="Text Placeholder 26"/>
          <p:cNvSpPr>
            <a:spLocks noGrp="1"/>
          </p:cNvSpPr>
          <p:nvPr>
            <p:ph type="body" sz="quarter" idx="16" hasCustomPrompt="1"/>
          </p:nvPr>
        </p:nvSpPr>
        <p:spPr>
          <a:xfrm>
            <a:off x="5052959" y="3074740"/>
            <a:ext cx="4459032" cy="4102100"/>
          </a:xfrm>
          <a:prstGeom prst="rect">
            <a:avLst/>
          </a:prstGeom>
        </p:spPr>
        <p:txBody>
          <a:bodyPr vert="horz" lIns="91431" tIns="45716" rIns="91431" bIns="45716"/>
          <a:lstStyle>
            <a:lvl1pPr marL="0" indent="0">
              <a:buFontTx/>
              <a:buNone/>
              <a:defRPr sz="2100">
                <a:solidFill>
                  <a:srgbClr val="141313"/>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sp>
        <p:nvSpPr>
          <p:cNvPr id="29" name="Text Placeholder 28"/>
          <p:cNvSpPr>
            <a:spLocks noGrp="1"/>
          </p:cNvSpPr>
          <p:nvPr>
            <p:ph type="body" sz="quarter" idx="17" hasCustomPrompt="1"/>
          </p:nvPr>
        </p:nvSpPr>
        <p:spPr>
          <a:xfrm>
            <a:off x="9578832" y="3074740"/>
            <a:ext cx="4475306" cy="4102100"/>
          </a:xfrm>
          <a:prstGeom prst="rect">
            <a:avLst/>
          </a:prstGeom>
        </p:spPr>
        <p:txBody>
          <a:bodyPr vert="horz" lIns="91431" tIns="45716" rIns="91431" bIns="45716"/>
          <a:lstStyle>
            <a:lvl1pPr marL="0" indent="0">
              <a:buFontTx/>
              <a:buNone/>
              <a:defRPr sz="2100">
                <a:solidFill>
                  <a:srgbClr val="141313"/>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cxnSp>
        <p:nvCxnSpPr>
          <p:cNvPr id="17" name="Straight Connector 16"/>
          <p:cNvCxnSpPr/>
          <p:nvPr userDrawn="1"/>
        </p:nvCxnSpPr>
        <p:spPr>
          <a:xfrm flipV="1">
            <a:off x="5151324" y="2128836"/>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V="1">
            <a:off x="9693474" y="2127250"/>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3/22/2018</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a:p>
        </p:txBody>
      </p:sp>
      <p:sp>
        <p:nvSpPr>
          <p:cNvPr id="12" name="Title 11"/>
          <p:cNvSpPr>
            <a:spLocks noGrp="1"/>
          </p:cNvSpPr>
          <p:nvPr>
            <p:ph type="title" hasCustomPrompt="1"/>
          </p:nvPr>
        </p:nvSpPr>
        <p:spPr>
          <a:xfrm>
            <a:off x="495274" y="545661"/>
            <a:ext cx="12063365" cy="1584764"/>
          </a:xfrm>
          <a:prstGeom prst="rect">
            <a:avLst/>
          </a:prstGeom>
        </p:spPr>
        <p:txBody>
          <a:bodyPr lIns="91431" tIns="45716" rIns="91431" bIns="45716"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60" y="3074743"/>
            <a:ext cx="3319781" cy="3230879"/>
          </a:xfrm>
          <a:prstGeom prst="rect">
            <a:avLst/>
          </a:prstGeom>
        </p:spPr>
        <p:txBody>
          <a:bodyPr lIns="91431" tIns="45716" rIns="91431" bIns="45716">
            <a:noAutofit/>
          </a:bodyPr>
          <a:lstStyle>
            <a:lvl1pPr marL="0" indent="0">
              <a:spcBef>
                <a:spcPts val="0"/>
              </a:spcBef>
              <a:spcAft>
                <a:spcPts val="600"/>
              </a:spcAft>
              <a:buFontTx/>
              <a:buNone/>
              <a:defRPr sz="2100">
                <a:solidFill>
                  <a:srgbClr val="141313"/>
                </a:solidFill>
              </a:defRPr>
            </a:lvl1pPr>
            <a:lvl2pPr marL="520648" indent="-292071">
              <a:spcBef>
                <a:spcPts val="0"/>
              </a:spcBef>
              <a:spcAft>
                <a:spcPts val="600"/>
              </a:spcAft>
              <a:buFontTx/>
              <a:buNone/>
              <a:defRPr sz="2100">
                <a:solidFill>
                  <a:srgbClr val="141313"/>
                </a:solidFill>
              </a:defRPr>
            </a:lvl2pPr>
            <a:lvl3pPr marL="749225" indent="-228577">
              <a:spcBef>
                <a:spcPts val="0"/>
              </a:spcBef>
              <a:spcAft>
                <a:spcPts val="600"/>
              </a:spcAft>
              <a:buFontTx/>
              <a:buNone/>
              <a:defRPr sz="2100">
                <a:solidFill>
                  <a:srgbClr val="141313"/>
                </a:solidFill>
              </a:defRPr>
            </a:lvl3pPr>
            <a:lvl4pPr marL="1028597" indent="-279372">
              <a:spcBef>
                <a:spcPts val="0"/>
              </a:spcBef>
              <a:spcAft>
                <a:spcPts val="600"/>
              </a:spcAft>
              <a:buFontTx/>
              <a:buNone/>
              <a:defRPr sz="2100">
                <a:solidFill>
                  <a:srgbClr val="141313"/>
                </a:solidFill>
              </a:defRPr>
            </a:lvl4pPr>
            <a:lvl5pPr marL="1257174" indent="-228577">
              <a:spcBef>
                <a:spcPts val="0"/>
              </a:spcBef>
              <a:spcAft>
                <a:spcPts val="600"/>
              </a:spcAft>
              <a:buFontTx/>
              <a:buNone/>
              <a:defRPr sz="21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9" y="2185740"/>
            <a:ext cx="3314701" cy="889000"/>
          </a:xfrm>
          <a:prstGeom prst="rect">
            <a:avLst/>
          </a:prstGeom>
        </p:spPr>
        <p:txBody>
          <a:bodyPr lIns="91431" tIns="45716" rIns="91431" bIns="45716">
            <a:noAutofit/>
          </a:bodyPr>
          <a:lstStyle>
            <a:lvl1pPr marL="0" indent="0" algn="l">
              <a:buNone/>
              <a:defRPr sz="2100" b="1">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a:p>
        </p:txBody>
      </p:sp>
      <p:cxnSp>
        <p:nvCxnSpPr>
          <p:cNvPr id="10" name="Straight Connector 9"/>
          <p:cNvCxnSpPr/>
          <p:nvPr userDrawn="1"/>
        </p:nvCxnSpPr>
        <p:spPr>
          <a:xfrm>
            <a:off x="604841" y="2132014"/>
            <a:ext cx="3187701"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4008441" y="2130424"/>
            <a:ext cx="10045701" cy="3176"/>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3932238" y="2241442"/>
            <a:ext cx="2540000" cy="1270000"/>
          </a:xfrm>
          <a:prstGeom prst="rect">
            <a:avLst/>
          </a:prstGeom>
        </p:spPr>
        <p:txBody>
          <a:bodyPr vert="horz" lIns="91431" tIns="45716" rIns="91431" bIns="45716"/>
          <a:lstStyle>
            <a:lvl1pPr marL="0" indent="0">
              <a:buFontTx/>
              <a:buNone/>
              <a:defRPr sz="1900" b="1">
                <a:solidFill>
                  <a:srgbClr val="141313"/>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sp>
        <p:nvSpPr>
          <p:cNvPr id="16" name="Text Placeholder 15"/>
          <p:cNvSpPr>
            <a:spLocks noGrp="1"/>
          </p:cNvSpPr>
          <p:nvPr>
            <p:ph type="body" sz="quarter" idx="15" hasCustomPrompt="1"/>
          </p:nvPr>
        </p:nvSpPr>
        <p:spPr>
          <a:xfrm>
            <a:off x="6472238" y="2241442"/>
            <a:ext cx="2540000" cy="1270000"/>
          </a:xfrm>
          <a:prstGeom prst="rect">
            <a:avLst/>
          </a:prstGeom>
        </p:spPr>
        <p:txBody>
          <a:bodyPr vert="horz" lIns="91431" tIns="45716" rIns="91431" bIns="45716"/>
          <a:lstStyle>
            <a:lvl1pPr marL="0" indent="0">
              <a:buFontTx/>
              <a:buNone/>
              <a:defRPr sz="1900" b="1">
                <a:solidFill>
                  <a:srgbClr val="141313"/>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sp>
        <p:nvSpPr>
          <p:cNvPr id="19" name="Text Placeholder 18"/>
          <p:cNvSpPr>
            <a:spLocks noGrp="1"/>
          </p:cNvSpPr>
          <p:nvPr>
            <p:ph type="body" sz="quarter" idx="16" hasCustomPrompt="1"/>
          </p:nvPr>
        </p:nvSpPr>
        <p:spPr>
          <a:xfrm>
            <a:off x="9012238" y="2241442"/>
            <a:ext cx="2540000" cy="1270000"/>
          </a:xfrm>
          <a:prstGeom prst="rect">
            <a:avLst/>
          </a:prstGeom>
        </p:spPr>
        <p:txBody>
          <a:bodyPr vert="horz" lIns="91431" tIns="45716" rIns="91431" bIns="45716"/>
          <a:lstStyle>
            <a:lvl1pPr marL="0" indent="0">
              <a:buFontTx/>
              <a:buNone/>
              <a:defRPr sz="1900" b="1">
                <a:solidFill>
                  <a:srgbClr val="141313"/>
                </a:solidFill>
              </a:defRPr>
            </a:lvl1pPr>
            <a:lvl2pPr marL="0" indent="0">
              <a:buFontTx/>
              <a:buNone/>
              <a:defRPr sz="2100" b="1">
                <a:solidFill>
                  <a:srgbClr val="141313"/>
                </a:solidFill>
              </a:defRPr>
            </a:lvl2pPr>
            <a:lvl3pPr marL="0" indent="0">
              <a:buFontTx/>
              <a:buNone/>
              <a:defRPr sz="2100" b="1">
                <a:solidFill>
                  <a:srgbClr val="141313"/>
                </a:solidFill>
              </a:defRPr>
            </a:lvl3pPr>
            <a:lvl4pPr marL="0" indent="0">
              <a:buFontTx/>
              <a:buNone/>
              <a:defRPr sz="2100" b="1">
                <a:solidFill>
                  <a:srgbClr val="141313"/>
                </a:solidFill>
              </a:defRPr>
            </a:lvl4pPr>
            <a:lvl5pPr marL="0" indent="0">
              <a:buFontTx/>
              <a:buNone/>
              <a:defRPr sz="2100" b="1">
                <a:solidFill>
                  <a:srgbClr val="141313"/>
                </a:solidFill>
              </a:defRPr>
            </a:lvl5pPr>
          </a:lstStyle>
          <a:p>
            <a:pPr lvl="0"/>
            <a:r>
              <a:rPr lang="en-US" dirty="0"/>
              <a:t>Click to edit master text styles</a:t>
            </a:r>
          </a:p>
        </p:txBody>
      </p:sp>
      <p:sp>
        <p:nvSpPr>
          <p:cNvPr id="22" name="Text Placeholder 21"/>
          <p:cNvSpPr>
            <a:spLocks noGrp="1"/>
          </p:cNvSpPr>
          <p:nvPr>
            <p:ph type="body" sz="quarter" idx="17" hasCustomPrompt="1"/>
          </p:nvPr>
        </p:nvSpPr>
        <p:spPr>
          <a:xfrm>
            <a:off x="11552238" y="2241442"/>
            <a:ext cx="2626042" cy="1270000"/>
          </a:xfrm>
          <a:prstGeom prst="rect">
            <a:avLst/>
          </a:prstGeom>
        </p:spPr>
        <p:txBody>
          <a:bodyPr vert="horz" lIns="91431" tIns="45716" rIns="91431" bIns="45716"/>
          <a:lstStyle>
            <a:lvl1pPr marL="0" indent="0">
              <a:buFontTx/>
              <a:buNone/>
              <a:defRPr sz="1900" b="1">
                <a:solidFill>
                  <a:srgbClr val="141313"/>
                </a:solidFill>
              </a:defRPr>
            </a:lvl1pPr>
            <a:lvl2pPr marL="0" indent="0">
              <a:buFontTx/>
              <a:buNone/>
              <a:defRPr sz="2100" b="1">
                <a:solidFill>
                  <a:srgbClr val="141313"/>
                </a:solidFill>
              </a:defRPr>
            </a:lvl2pPr>
            <a:lvl3pPr marL="0" indent="0">
              <a:buFontTx/>
              <a:buNone/>
              <a:defRPr sz="2100" b="1">
                <a:solidFill>
                  <a:srgbClr val="141313"/>
                </a:solidFill>
              </a:defRPr>
            </a:lvl3pPr>
            <a:lvl4pPr marL="0" indent="0">
              <a:buFontTx/>
              <a:buNone/>
              <a:defRPr sz="2100" b="1">
                <a:solidFill>
                  <a:srgbClr val="141313"/>
                </a:solidFill>
              </a:defRPr>
            </a:lvl4pPr>
            <a:lvl5pPr marL="0" indent="0">
              <a:buFontTx/>
              <a:buNone/>
              <a:defRPr sz="2100" b="1">
                <a:solidFill>
                  <a:srgbClr val="141313"/>
                </a:solidFill>
              </a:defRPr>
            </a:lvl5pPr>
          </a:lstStyle>
          <a:p>
            <a:pPr lvl="0"/>
            <a:r>
              <a:rPr lang="en-US" dirty="0"/>
              <a:t>Click to edit master text styles</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8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3/22/2018</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a:p>
        </p:txBody>
      </p:sp>
      <p:sp>
        <p:nvSpPr>
          <p:cNvPr id="12" name="Title 11"/>
          <p:cNvSpPr>
            <a:spLocks noGrp="1"/>
          </p:cNvSpPr>
          <p:nvPr>
            <p:ph type="title" hasCustomPrompt="1"/>
          </p:nvPr>
        </p:nvSpPr>
        <p:spPr>
          <a:xfrm>
            <a:off x="495274" y="545660"/>
            <a:ext cx="12063365" cy="1586352"/>
          </a:xfrm>
          <a:prstGeom prst="rect">
            <a:avLst/>
          </a:prstGeom>
        </p:spPr>
        <p:txBody>
          <a:bodyPr lIns="91431" tIns="45716" rIns="91431" bIns="45716"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9" y="5786300"/>
            <a:ext cx="6697981" cy="1785622"/>
          </a:xfrm>
          <a:prstGeom prst="rect">
            <a:avLst/>
          </a:prstGeom>
        </p:spPr>
        <p:txBody>
          <a:bodyPr lIns="91431" tIns="45716" rIns="91431" bIns="45716">
            <a:noAutofit/>
          </a:bodyPr>
          <a:lstStyle>
            <a:lvl1pPr marL="0" indent="0">
              <a:spcBef>
                <a:spcPts val="0"/>
              </a:spcBef>
              <a:spcAft>
                <a:spcPts val="600"/>
              </a:spcAft>
              <a:buFontTx/>
              <a:buNone/>
              <a:defRPr sz="2100">
                <a:solidFill>
                  <a:srgbClr val="141313"/>
                </a:solidFill>
              </a:defRPr>
            </a:lvl1pPr>
            <a:lvl2pPr marL="520648" indent="-292071">
              <a:spcBef>
                <a:spcPts val="0"/>
              </a:spcBef>
              <a:spcAft>
                <a:spcPts val="600"/>
              </a:spcAft>
              <a:buFontTx/>
              <a:buNone/>
              <a:defRPr sz="2100">
                <a:solidFill>
                  <a:srgbClr val="141313"/>
                </a:solidFill>
              </a:defRPr>
            </a:lvl2pPr>
            <a:lvl3pPr marL="749225" indent="-228577">
              <a:spcBef>
                <a:spcPts val="0"/>
              </a:spcBef>
              <a:spcAft>
                <a:spcPts val="600"/>
              </a:spcAft>
              <a:buFontTx/>
              <a:buNone/>
              <a:defRPr sz="2100">
                <a:solidFill>
                  <a:srgbClr val="141313"/>
                </a:solidFill>
              </a:defRPr>
            </a:lvl3pPr>
            <a:lvl4pPr marL="1028597" indent="-279372">
              <a:spcBef>
                <a:spcPts val="0"/>
              </a:spcBef>
              <a:spcAft>
                <a:spcPts val="600"/>
              </a:spcAft>
              <a:buFontTx/>
              <a:buNone/>
              <a:defRPr sz="2100">
                <a:solidFill>
                  <a:srgbClr val="141313"/>
                </a:solidFill>
              </a:defRPr>
            </a:lvl4pPr>
            <a:lvl5pPr marL="1257174" indent="-228577">
              <a:spcBef>
                <a:spcPts val="0"/>
              </a:spcBef>
              <a:spcAft>
                <a:spcPts val="600"/>
              </a:spcAft>
              <a:buFontTx/>
              <a:buNone/>
              <a:defRPr sz="21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7" y="2185740"/>
            <a:ext cx="13538202" cy="889000"/>
          </a:xfrm>
          <a:prstGeom prst="rect">
            <a:avLst/>
          </a:prstGeom>
        </p:spPr>
        <p:txBody>
          <a:bodyPr lIns="91431" tIns="45716" rIns="91431" bIns="45716">
            <a:noAutofit/>
          </a:bodyPr>
          <a:lstStyle>
            <a:lvl1pPr marL="0" indent="0" algn="l">
              <a:buNone/>
              <a:defRPr sz="2100" b="1">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a:p>
        </p:txBody>
      </p:sp>
      <p:cxnSp>
        <p:nvCxnSpPr>
          <p:cNvPr id="10" name="Straight Connector 9"/>
          <p:cNvCxnSpPr/>
          <p:nvPr userDrawn="1"/>
        </p:nvCxnSpPr>
        <p:spPr>
          <a:xfrm>
            <a:off x="604841" y="2132014"/>
            <a:ext cx="13449301"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592138" y="5727701"/>
            <a:ext cx="65786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6" name="Text Placeholder 25"/>
          <p:cNvSpPr>
            <a:spLocks noGrp="1"/>
          </p:cNvSpPr>
          <p:nvPr>
            <p:ph type="body" sz="quarter" idx="14" hasCustomPrompt="1"/>
          </p:nvPr>
        </p:nvSpPr>
        <p:spPr>
          <a:xfrm>
            <a:off x="7404101" y="5786302"/>
            <a:ext cx="6650038" cy="1765300"/>
          </a:xfrm>
          <a:prstGeom prst="rect">
            <a:avLst/>
          </a:prstGeom>
        </p:spPr>
        <p:txBody>
          <a:bodyPr vert="horz" lIns="91431" tIns="45716" rIns="91431" bIns="45716"/>
          <a:lstStyle>
            <a:lvl1pPr marL="177783" indent="-177783">
              <a:tabLst/>
              <a:defRPr sz="2100">
                <a:solidFill>
                  <a:srgbClr val="141313"/>
                </a:solidFill>
              </a:defRPr>
            </a:lvl1pPr>
            <a:lvl2pPr marL="457154" indent="-279372">
              <a:defRPr sz="2100">
                <a:solidFill>
                  <a:srgbClr val="141313"/>
                </a:solidFill>
              </a:defRPr>
            </a:lvl2pPr>
            <a:lvl3pPr>
              <a:defRPr sz="2100">
                <a:solidFill>
                  <a:srgbClr val="141313"/>
                </a:solidFill>
              </a:defRPr>
            </a:lvl3pPr>
            <a:lvl4pPr>
              <a:defRPr sz="2100">
                <a:solidFill>
                  <a:srgbClr val="141313"/>
                </a:solidFill>
              </a:defRPr>
            </a:lvl4pPr>
            <a:lvl5pPr>
              <a:defRPr sz="2100">
                <a:solidFill>
                  <a:srgbClr val="141313"/>
                </a:solidFill>
              </a:defRPr>
            </a:lvl5pPr>
          </a:lstStyle>
          <a:p>
            <a:pPr lvl="0"/>
            <a:r>
              <a:rPr lang="en-US" dirty="0"/>
              <a:t>Click to edit master text styles</a:t>
            </a:r>
          </a:p>
          <a:p>
            <a:pPr lvl="1"/>
            <a:r>
              <a:rPr lang="en-US" dirty="0"/>
              <a:t>Second level</a:t>
            </a:r>
          </a:p>
        </p:txBody>
      </p:sp>
      <p:cxnSp>
        <p:nvCxnSpPr>
          <p:cNvPr id="27" name="Straight Connector 26"/>
          <p:cNvCxnSpPr/>
          <p:nvPr userDrawn="1"/>
        </p:nvCxnSpPr>
        <p:spPr>
          <a:xfrm>
            <a:off x="7404099" y="5726114"/>
            <a:ext cx="6650038" cy="3176"/>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ackCover">
    <p:spTree>
      <p:nvGrpSpPr>
        <p:cNvPr id="1" name=""/>
        <p:cNvGrpSpPr/>
        <p:nvPr/>
      </p:nvGrpSpPr>
      <p:grpSpPr>
        <a:xfrm>
          <a:off x="0" y="0"/>
          <a:ext cx="0" cy="0"/>
          <a:chOff x="0" y="0"/>
          <a:chExt cx="0" cy="0"/>
        </a:xfrm>
      </p:grpSpPr>
      <p:pic>
        <p:nvPicPr>
          <p:cNvPr id="5" name="Picture 4" descr="conduent_logo_black.eps"/>
          <p:cNvPicPr>
            <a:picLocks noChangeAspect="1"/>
          </p:cNvPicPr>
          <p:nvPr userDrawn="1"/>
        </p:nvPicPr>
        <p:blipFill>
          <a:blip r:embed="rId2"/>
          <a:stretch>
            <a:fillRect/>
          </a:stretch>
        </p:blipFill>
        <p:spPr>
          <a:xfrm>
            <a:off x="4912307" y="3204605"/>
            <a:ext cx="4845910" cy="1249900"/>
          </a:xfrm>
          <a:prstGeom prst="rect">
            <a:avLst/>
          </a:prstGeom>
        </p:spPr>
      </p:pic>
      <p:sp>
        <p:nvSpPr>
          <p:cNvPr id="9" name="TextBox 8"/>
          <p:cNvSpPr txBox="1"/>
          <p:nvPr userDrawn="1"/>
        </p:nvSpPr>
        <p:spPr>
          <a:xfrm>
            <a:off x="2256414" y="7627623"/>
            <a:ext cx="10121901" cy="230824"/>
          </a:xfrm>
          <a:prstGeom prst="rect">
            <a:avLst/>
          </a:prstGeom>
          <a:noFill/>
        </p:spPr>
        <p:txBody>
          <a:bodyPr wrap="square" lIns="91431" tIns="45716" rIns="91431" bIns="45716" rtlCol="0">
            <a:spAutoFit/>
          </a:bodyPr>
          <a:lstStyle/>
          <a:p>
            <a:r>
              <a:rPr lang="en-US" sz="900" kern="1200" dirty="0">
                <a:solidFill>
                  <a:srgbClr val="141313"/>
                </a:solidFill>
                <a:latin typeface="+mn-lt"/>
                <a:ea typeface="+mn-ea"/>
                <a:cs typeface="+mn-cs"/>
              </a:rPr>
              <a:t>© 2017 </a:t>
            </a:r>
            <a:r>
              <a:rPr lang="en-US" sz="900" kern="1200" dirty="0" err="1">
                <a:solidFill>
                  <a:srgbClr val="141313"/>
                </a:solidFill>
                <a:latin typeface="+mn-lt"/>
                <a:ea typeface="+mn-ea"/>
                <a:cs typeface="+mn-cs"/>
              </a:rPr>
              <a:t>Conduent</a:t>
            </a:r>
            <a:r>
              <a:rPr lang="en-US" sz="900" kern="1200" dirty="0">
                <a:solidFill>
                  <a:srgbClr val="141313"/>
                </a:solidFill>
                <a:latin typeface="+mn-lt"/>
                <a:ea typeface="+mn-ea"/>
                <a:cs typeface="+mn-cs"/>
              </a:rPr>
              <a:t> Business Services, LLC. All rights reserved. </a:t>
            </a:r>
            <a:r>
              <a:rPr lang="en-US" sz="900" kern="1200" dirty="0" err="1">
                <a:solidFill>
                  <a:srgbClr val="141313"/>
                </a:solidFill>
                <a:latin typeface="+mn-lt"/>
                <a:ea typeface="+mn-ea"/>
                <a:cs typeface="+mn-cs"/>
              </a:rPr>
              <a:t>Conduent</a:t>
            </a:r>
            <a:r>
              <a:rPr lang="en-US" sz="900" kern="1200" dirty="0">
                <a:solidFill>
                  <a:srgbClr val="141313"/>
                </a:solidFill>
                <a:latin typeface="+mn-lt"/>
                <a:ea typeface="+mn-ea"/>
                <a:cs typeface="+mn-cs"/>
              </a:rPr>
              <a:t> and </a:t>
            </a:r>
            <a:r>
              <a:rPr lang="en-US" sz="900" kern="1200" dirty="0" err="1">
                <a:solidFill>
                  <a:srgbClr val="141313"/>
                </a:solidFill>
                <a:latin typeface="+mn-lt"/>
                <a:ea typeface="+mn-ea"/>
                <a:cs typeface="+mn-cs"/>
              </a:rPr>
              <a:t>Conduent</a:t>
            </a:r>
            <a:r>
              <a:rPr lang="en-US" sz="900" kern="1200" dirty="0">
                <a:solidFill>
                  <a:srgbClr val="141313"/>
                </a:solidFill>
                <a:latin typeface="+mn-lt"/>
                <a:ea typeface="+mn-ea"/>
                <a:cs typeface="+mn-cs"/>
              </a:rPr>
              <a:t> Agile Star are trademarks of </a:t>
            </a:r>
            <a:r>
              <a:rPr lang="en-US" sz="900" kern="1200" dirty="0" err="1">
                <a:solidFill>
                  <a:srgbClr val="141313"/>
                </a:solidFill>
                <a:latin typeface="+mn-lt"/>
                <a:ea typeface="+mn-ea"/>
                <a:cs typeface="+mn-cs"/>
              </a:rPr>
              <a:t>Conduent</a:t>
            </a:r>
            <a:r>
              <a:rPr lang="en-US" sz="900" kern="1200" dirty="0">
                <a:solidFill>
                  <a:srgbClr val="141313"/>
                </a:solidFill>
                <a:latin typeface="+mn-lt"/>
                <a:ea typeface="+mn-ea"/>
                <a:cs typeface="+mn-cs"/>
              </a:rPr>
              <a:t> Business Services, LLC in the United States and/or other countries.</a:t>
            </a:r>
            <a:endParaRPr lang="en-US" sz="900" dirty="0">
              <a:solidFill>
                <a:srgbClr val="141313"/>
              </a:solidFill>
              <a:latin typeface="Arial"/>
              <a:cs typeface="Arial"/>
            </a:endParaRPr>
          </a:p>
        </p:txBody>
      </p:sp>
      <p:sp>
        <p:nvSpPr>
          <p:cNvPr id="4" name="Rectangle 3"/>
          <p:cNvSpPr/>
          <p:nvPr userDrawn="1"/>
        </p:nvSpPr>
        <p:spPr>
          <a:xfrm>
            <a:off x="12432916" y="233940"/>
            <a:ext cx="1815918" cy="8020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err="1">
              <a:solidFill>
                <a:srgbClr val="FFFFFE"/>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_Option4">
    <p:spTree>
      <p:nvGrpSpPr>
        <p:cNvPr id="1" name=""/>
        <p:cNvGrpSpPr/>
        <p:nvPr/>
      </p:nvGrpSpPr>
      <p:grpSpPr>
        <a:xfrm>
          <a:off x="0" y="0"/>
          <a:ext cx="0" cy="0"/>
          <a:chOff x="0" y="0"/>
          <a:chExt cx="0" cy="0"/>
        </a:xfrm>
      </p:grpSpPr>
      <p:pic>
        <p:nvPicPr>
          <p:cNvPr id="10" name="Picture 9" descr="cover_new_10.ai"/>
          <p:cNvPicPr>
            <a:picLocks noChangeAspect="1"/>
          </p:cNvPicPr>
          <p:nvPr userDrawn="1"/>
        </p:nvPicPr>
        <p:blipFill>
          <a:blip r:embed="rId2"/>
          <a:stretch>
            <a:fillRect/>
          </a:stretch>
        </p:blipFill>
        <p:spPr>
          <a:xfrm>
            <a:off x="0" y="0"/>
            <a:ext cx="14630400" cy="8229600"/>
          </a:xfrm>
          <a:prstGeom prst="rect">
            <a:avLst/>
          </a:prstGeom>
        </p:spPr>
      </p:pic>
      <p:sp>
        <p:nvSpPr>
          <p:cNvPr id="20" name="Content Placeholder 17"/>
          <p:cNvSpPr>
            <a:spLocks noGrp="1"/>
          </p:cNvSpPr>
          <p:nvPr>
            <p:ph sz="quarter" idx="15" hasCustomPrompt="1"/>
          </p:nvPr>
        </p:nvSpPr>
        <p:spPr>
          <a:xfrm>
            <a:off x="5057141" y="2819400"/>
            <a:ext cx="5720080" cy="723900"/>
          </a:xfrm>
          <a:prstGeom prst="rect">
            <a:avLst/>
          </a:prstGeom>
        </p:spPr>
        <p:txBody>
          <a:bodyPr lIns="91431" tIns="45716" rIns="91431" bIns="45716" anchor="t">
            <a:noAutofit/>
          </a:bodyPr>
          <a:lstStyle>
            <a:lvl1pPr marL="228577" indent="-228577">
              <a:spcBef>
                <a:spcPts val="0"/>
              </a:spcBef>
              <a:spcAft>
                <a:spcPts val="400"/>
              </a:spcAft>
              <a:buFontTx/>
              <a:buNone/>
              <a:defRPr sz="2400" b="1">
                <a:solidFill>
                  <a:srgbClr val="141313"/>
                </a:solidFill>
              </a:defRPr>
            </a:lvl1pPr>
            <a:lvl2pPr marL="0" indent="0">
              <a:spcBef>
                <a:spcPts val="0"/>
              </a:spcBef>
              <a:spcAft>
                <a:spcPts val="400"/>
              </a:spcAft>
              <a:buFontTx/>
              <a:buNone/>
              <a:defRPr sz="1600" b="1">
                <a:solidFill>
                  <a:schemeClr val="bg1"/>
                </a:solidFill>
              </a:defRPr>
            </a:lvl2pPr>
            <a:lvl3pPr marL="749225" indent="-228577">
              <a:spcBef>
                <a:spcPts val="0"/>
              </a:spcBef>
              <a:spcAft>
                <a:spcPts val="600"/>
              </a:spcAft>
              <a:buFontTx/>
              <a:buNone/>
              <a:defRPr sz="2100"/>
            </a:lvl3pPr>
            <a:lvl4pPr marL="1028597" indent="-279372">
              <a:spcBef>
                <a:spcPts val="0"/>
              </a:spcBef>
              <a:spcAft>
                <a:spcPts val="600"/>
              </a:spcAft>
              <a:buFontTx/>
              <a:buNone/>
              <a:defRPr sz="2100"/>
            </a:lvl4pPr>
            <a:lvl5pPr marL="1257174" indent="-228577">
              <a:spcBef>
                <a:spcPts val="0"/>
              </a:spcBef>
              <a:spcAft>
                <a:spcPts val="600"/>
              </a:spcAft>
              <a:buFontTx/>
              <a:buNone/>
              <a:defRPr sz="2100"/>
            </a:lvl5pPr>
          </a:lstStyle>
          <a:p>
            <a:pPr lvl="0"/>
            <a:r>
              <a:rPr lang="en-US" dirty="0"/>
              <a:t>Click to edit master text styles</a:t>
            </a:r>
          </a:p>
        </p:txBody>
      </p:sp>
      <p:sp>
        <p:nvSpPr>
          <p:cNvPr id="12" name="Title 11"/>
          <p:cNvSpPr>
            <a:spLocks noGrp="1"/>
          </p:cNvSpPr>
          <p:nvPr>
            <p:ph type="title" hasCustomPrompt="1"/>
          </p:nvPr>
        </p:nvSpPr>
        <p:spPr>
          <a:xfrm>
            <a:off x="5015868" y="3581400"/>
            <a:ext cx="5761355" cy="1371600"/>
          </a:xfrm>
          <a:prstGeom prst="rect">
            <a:avLst/>
          </a:prstGeom>
        </p:spPr>
        <p:txBody>
          <a:bodyPr lIns="91431" tIns="45716" rIns="91431" bIns="45716" anchor="b">
            <a:noAutofit/>
          </a:bodyPr>
          <a:lstStyle>
            <a:lvl1pPr algn="l">
              <a:lnSpc>
                <a:spcPts val="5440"/>
              </a:lnSpc>
              <a:defRPr sz="5400">
                <a:solidFill>
                  <a:srgbClr val="141313"/>
                </a:solidFill>
              </a:defRPr>
            </a:lvl1pPr>
          </a:lstStyle>
          <a:p>
            <a:r>
              <a:rPr lang="en-US" dirty="0"/>
              <a:t>Click to edit master title style</a:t>
            </a:r>
          </a:p>
        </p:txBody>
      </p:sp>
      <p:sp>
        <p:nvSpPr>
          <p:cNvPr id="14" name="Subtitle 2"/>
          <p:cNvSpPr>
            <a:spLocks noGrp="1"/>
          </p:cNvSpPr>
          <p:nvPr>
            <p:ph type="subTitle" idx="1" hasCustomPrompt="1"/>
          </p:nvPr>
        </p:nvSpPr>
        <p:spPr>
          <a:xfrm>
            <a:off x="5044442" y="5003800"/>
            <a:ext cx="5758181" cy="695960"/>
          </a:xfrm>
          <a:prstGeom prst="rect">
            <a:avLst/>
          </a:prstGeom>
        </p:spPr>
        <p:txBody>
          <a:bodyPr lIns="91431" tIns="45716" rIns="91431" bIns="45716">
            <a:noAutofit/>
          </a:bodyPr>
          <a:lstStyle>
            <a:lvl1pPr marL="0" indent="0" algn="l">
              <a:buNone/>
              <a:defRPr sz="2600" b="1">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19" name="Content Placeholder 17"/>
          <p:cNvSpPr>
            <a:spLocks noGrp="1"/>
          </p:cNvSpPr>
          <p:nvPr>
            <p:ph sz="quarter" idx="14" hasCustomPrompt="1"/>
          </p:nvPr>
        </p:nvSpPr>
        <p:spPr>
          <a:xfrm>
            <a:off x="8607896" y="7170958"/>
            <a:ext cx="5505360" cy="723900"/>
          </a:xfrm>
          <a:prstGeom prst="rect">
            <a:avLst/>
          </a:prstGeom>
        </p:spPr>
        <p:txBody>
          <a:bodyPr lIns="91431" tIns="45716" rIns="91431" bIns="45716" anchor="t">
            <a:noAutofit/>
          </a:bodyPr>
          <a:lstStyle>
            <a:lvl1pPr marL="228577" indent="-228577" algn="r">
              <a:spcBef>
                <a:spcPts val="0"/>
              </a:spcBef>
              <a:spcAft>
                <a:spcPts val="400"/>
              </a:spcAft>
              <a:buFontTx/>
              <a:buNone/>
              <a:defRPr sz="1600" b="1">
                <a:solidFill>
                  <a:srgbClr val="141313"/>
                </a:solidFill>
              </a:defRPr>
            </a:lvl1pPr>
            <a:lvl2pPr marL="0" indent="0" algn="r">
              <a:spcBef>
                <a:spcPts val="0"/>
              </a:spcBef>
              <a:spcAft>
                <a:spcPts val="400"/>
              </a:spcAft>
              <a:buFontTx/>
              <a:buNone/>
              <a:defRPr sz="1600" b="1">
                <a:solidFill>
                  <a:schemeClr val="bg1"/>
                </a:solidFill>
              </a:defRPr>
            </a:lvl2pPr>
            <a:lvl3pPr marL="749225" indent="-228577">
              <a:spcBef>
                <a:spcPts val="0"/>
              </a:spcBef>
              <a:spcAft>
                <a:spcPts val="600"/>
              </a:spcAft>
              <a:buFontTx/>
              <a:buNone/>
              <a:defRPr sz="2100"/>
            </a:lvl3pPr>
            <a:lvl4pPr marL="1028597" indent="-279372">
              <a:spcBef>
                <a:spcPts val="0"/>
              </a:spcBef>
              <a:spcAft>
                <a:spcPts val="600"/>
              </a:spcAft>
              <a:buFontTx/>
              <a:buNone/>
              <a:defRPr sz="2100"/>
            </a:lvl4pPr>
            <a:lvl5pPr marL="1257174" indent="-228577">
              <a:spcBef>
                <a:spcPts val="0"/>
              </a:spcBef>
              <a:spcAft>
                <a:spcPts val="600"/>
              </a:spcAft>
              <a:buFontTx/>
              <a:buNone/>
              <a:defRPr sz="2100"/>
            </a:lvl5pPr>
          </a:lstStyle>
          <a:p>
            <a:pPr lvl="0"/>
            <a:r>
              <a:rPr lang="en-US" dirty="0"/>
              <a:t>Click to edit master text styles</a:t>
            </a:r>
          </a:p>
        </p:txBody>
      </p:sp>
      <p:sp>
        <p:nvSpPr>
          <p:cNvPr id="15" name="Freeform 14"/>
          <p:cNvSpPr>
            <a:spLocks/>
          </p:cNvSpPr>
          <p:nvPr userDrawn="1"/>
        </p:nvSpPr>
        <p:spPr>
          <a:xfrm>
            <a:off x="5176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a:p>
        </p:txBody>
      </p:sp>
      <p:pic>
        <p:nvPicPr>
          <p:cNvPr id="9" name="Picture 8" descr="conduent_logo_black.eps"/>
          <p:cNvPicPr>
            <a:picLocks noChangeAspect="1"/>
          </p:cNvPicPr>
          <p:nvPr userDrawn="1"/>
        </p:nvPicPr>
        <p:blipFill>
          <a:blip r:embed="rId3"/>
          <a:stretch>
            <a:fillRect/>
          </a:stretch>
        </p:blipFill>
        <p:spPr>
          <a:xfrm>
            <a:off x="11809186" y="388401"/>
            <a:ext cx="2253909" cy="581348"/>
          </a:xfrm>
          <a:prstGeom prst="rect">
            <a:avLst/>
          </a:prstGeom>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4517" y="349698"/>
            <a:ext cx="13459968" cy="987552"/>
          </a:xfrm>
          <a:prstGeom prst="rect">
            <a:avLst/>
          </a:prstGeom>
        </p:spPr>
        <p:txBody>
          <a:bodyPr lIns="130609" tIns="65305" rIns="130609" bIns="65305"/>
          <a:lstStyle/>
          <a:p>
            <a:r>
              <a:rPr lang="en-US"/>
              <a:t>Click to edit Master title style</a:t>
            </a:r>
            <a:endParaRPr lang="en-US" dirty="0"/>
          </a:p>
        </p:txBody>
      </p:sp>
      <p:sp>
        <p:nvSpPr>
          <p:cNvPr id="3" name="Content Placeholder 2"/>
          <p:cNvSpPr>
            <a:spLocks noGrp="1"/>
          </p:cNvSpPr>
          <p:nvPr>
            <p:ph idx="1"/>
          </p:nvPr>
        </p:nvSpPr>
        <p:spPr>
          <a:xfrm>
            <a:off x="604520" y="1572932"/>
            <a:ext cx="13459968" cy="5705856"/>
          </a:xfrm>
          <a:prstGeom prst="rect">
            <a:avLst/>
          </a:prstGeom>
        </p:spPr>
        <p:txBody>
          <a:bodyPr lIns="130609" tIns="65305" rIns="130609" bIns="65305"/>
          <a:lstStyle>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926112" y="7607488"/>
            <a:ext cx="3218688" cy="438150"/>
          </a:xfrm>
          <a:prstGeom prst="rect">
            <a:avLst/>
          </a:prstGeom>
        </p:spPr>
        <p:txBody>
          <a:bodyPr vert="horz" lIns="130609" tIns="65305" rIns="130609" bIns="65305" rtlCol="0" anchor="ctr"/>
          <a:lstStyle>
            <a:lvl1pPr marL="0" algn="l" defTabSz="653044" rtl="0" eaLnBrk="1" latinLnBrk="0" hangingPunct="1">
              <a:defRPr lang="en-US" sz="1300" kern="1200" smtClean="0">
                <a:solidFill>
                  <a:srgbClr val="777777"/>
                </a:solidFill>
                <a:latin typeface="+mn-lt"/>
                <a:ea typeface="+mn-ea"/>
                <a:cs typeface="+mn-cs"/>
              </a:defRPr>
            </a:lvl1pPr>
          </a:lstStyle>
          <a:p>
            <a:pPr>
              <a:defRPr/>
            </a:pPr>
            <a:r>
              <a:rPr lang="en-US"/>
              <a:t>3/22/2018</a:t>
            </a:r>
            <a:endParaRPr dirty="0"/>
          </a:p>
        </p:txBody>
      </p:sp>
      <p:sp>
        <p:nvSpPr>
          <p:cNvPr id="5" name="Footer Placeholder 5"/>
          <p:cNvSpPr>
            <a:spLocks noGrp="1"/>
          </p:cNvSpPr>
          <p:nvPr>
            <p:ph type="ftr" sz="quarter" idx="3"/>
          </p:nvPr>
        </p:nvSpPr>
        <p:spPr>
          <a:xfrm>
            <a:off x="5280590" y="7607488"/>
            <a:ext cx="3950208" cy="438150"/>
          </a:xfrm>
          <a:prstGeom prst="rect">
            <a:avLst/>
          </a:prstGeom>
        </p:spPr>
        <p:txBody>
          <a:bodyPr vert="horz" lIns="130609" tIns="65305" rIns="130609" bIns="65305" rtlCol="0" anchor="ctr"/>
          <a:lstStyle>
            <a:lvl1pPr marL="0" algn="ctr" defTabSz="653044" rtl="0" eaLnBrk="1" latinLnBrk="0" hangingPunct="1">
              <a:defRPr lang="en-US" sz="1300" kern="1200" dirty="0">
                <a:solidFill>
                  <a:srgbClr val="777777"/>
                </a:solidFill>
                <a:latin typeface="+mn-lt"/>
                <a:ea typeface="+mn-ea"/>
                <a:cs typeface="+mn-cs"/>
              </a:defRPr>
            </a:lvl1pPr>
          </a:lstStyle>
          <a:p>
            <a:endParaRPr dirty="0"/>
          </a:p>
        </p:txBody>
      </p:sp>
      <p:sp>
        <p:nvSpPr>
          <p:cNvPr id="6" name="Slide Number Placeholder 9"/>
          <p:cNvSpPr>
            <a:spLocks noGrp="1"/>
          </p:cNvSpPr>
          <p:nvPr>
            <p:ph type="sldNum" sz="quarter" idx="4"/>
          </p:nvPr>
        </p:nvSpPr>
        <p:spPr>
          <a:xfrm>
            <a:off x="389250" y="7607488"/>
            <a:ext cx="1463040" cy="438150"/>
          </a:xfrm>
          <a:prstGeom prst="rect">
            <a:avLst/>
          </a:prstGeom>
        </p:spPr>
        <p:txBody>
          <a:bodyPr vert="horz" lIns="130609" tIns="65305" rIns="130609" bIns="65305" rtlCol="0" anchor="ctr"/>
          <a:lstStyle>
            <a:lvl1pPr marL="0" algn="l" defTabSz="653044" rtl="0" eaLnBrk="1" latinLnBrk="0" hangingPunct="1">
              <a:defRPr lang="en-US" sz="1300" kern="1200" smtClean="0">
                <a:solidFill>
                  <a:srgbClr val="777777"/>
                </a:solidFill>
                <a:latin typeface="+mn-lt"/>
                <a:ea typeface="+mn-ea"/>
                <a:cs typeface="+mn-cs"/>
              </a:defRPr>
            </a:lvl1pPr>
          </a:lstStyle>
          <a:p>
            <a:pPr>
              <a:defRPr/>
            </a:pPr>
            <a:fld id="{BADB80EB-400D-4FA3-8CBF-9DE2E4567766}" type="slidenum">
              <a:rPr/>
              <a:pPr>
                <a:defRPr/>
              </a:pPr>
              <a:t>‹#›</a:t>
            </a:fld>
            <a:endParaRPr dirty="0"/>
          </a:p>
        </p:txBody>
      </p:sp>
    </p:spTree>
    <p:extLst>
      <p:ext uri="{BB962C8B-B14F-4D97-AF65-F5344CB8AC3E}">
        <p14:creationId xmlns:p14="http://schemas.microsoft.com/office/powerpoint/2010/main" val="5301707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solidFill>
                  <a:prstClr val="black">
                    <a:tint val="75000"/>
                  </a:prstClr>
                </a:solidFill>
              </a:rPr>
              <a:t>3/22/2018</a:t>
            </a:r>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04169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_Option3">
    <p:spTree>
      <p:nvGrpSpPr>
        <p:cNvPr id="1" name=""/>
        <p:cNvGrpSpPr/>
        <p:nvPr/>
      </p:nvGrpSpPr>
      <p:grpSpPr>
        <a:xfrm>
          <a:off x="0" y="0"/>
          <a:ext cx="0" cy="0"/>
          <a:chOff x="0" y="0"/>
          <a:chExt cx="0" cy="0"/>
        </a:xfrm>
      </p:grpSpPr>
      <p:sp>
        <p:nvSpPr>
          <p:cNvPr id="11" name="Content Placeholder 17"/>
          <p:cNvSpPr>
            <a:spLocks noGrp="1"/>
          </p:cNvSpPr>
          <p:nvPr>
            <p:ph sz="quarter" idx="14" hasCustomPrompt="1"/>
          </p:nvPr>
        </p:nvSpPr>
        <p:spPr>
          <a:xfrm>
            <a:off x="8854049" y="7170958"/>
            <a:ext cx="5303770" cy="723900"/>
          </a:xfrm>
          <a:prstGeom prst="rect">
            <a:avLst/>
          </a:prstGeom>
        </p:spPr>
        <p:txBody>
          <a:bodyPr lIns="91431" tIns="45716" rIns="91431" bIns="45716" anchor="t">
            <a:noAutofit/>
          </a:bodyPr>
          <a:lstStyle>
            <a:lvl1pPr marL="228577" indent="-228577" algn="r">
              <a:spcBef>
                <a:spcPts val="0"/>
              </a:spcBef>
              <a:spcAft>
                <a:spcPts val="400"/>
              </a:spcAft>
              <a:buFontTx/>
              <a:buNone/>
              <a:defRPr sz="1600" b="1">
                <a:solidFill>
                  <a:srgbClr val="141313"/>
                </a:solidFill>
              </a:defRPr>
            </a:lvl1pPr>
            <a:lvl2pPr marL="0" indent="0" algn="r">
              <a:spcBef>
                <a:spcPts val="0"/>
              </a:spcBef>
              <a:spcAft>
                <a:spcPts val="400"/>
              </a:spcAft>
              <a:buFontTx/>
              <a:buNone/>
              <a:defRPr sz="1600" b="1">
                <a:solidFill>
                  <a:schemeClr val="bg1"/>
                </a:solidFill>
              </a:defRPr>
            </a:lvl2pPr>
            <a:lvl3pPr marL="749225" indent="-228577">
              <a:spcBef>
                <a:spcPts val="0"/>
              </a:spcBef>
              <a:spcAft>
                <a:spcPts val="600"/>
              </a:spcAft>
              <a:buFontTx/>
              <a:buNone/>
              <a:defRPr sz="2100"/>
            </a:lvl3pPr>
            <a:lvl4pPr marL="1028597" indent="-279372">
              <a:spcBef>
                <a:spcPts val="0"/>
              </a:spcBef>
              <a:spcAft>
                <a:spcPts val="600"/>
              </a:spcAft>
              <a:buFontTx/>
              <a:buNone/>
              <a:defRPr sz="2100"/>
            </a:lvl4pPr>
            <a:lvl5pPr marL="1257174" indent="-228577">
              <a:spcBef>
                <a:spcPts val="0"/>
              </a:spcBef>
              <a:spcAft>
                <a:spcPts val="600"/>
              </a:spcAft>
              <a:buFontTx/>
              <a:buNone/>
              <a:defRPr sz="2100"/>
            </a:lvl5pPr>
          </a:lstStyle>
          <a:p>
            <a:pPr lvl="0"/>
            <a:r>
              <a:rPr lang="en-US" dirty="0"/>
              <a:t>Click to edit master text styles</a:t>
            </a:r>
          </a:p>
        </p:txBody>
      </p:sp>
      <p:sp>
        <p:nvSpPr>
          <p:cNvPr id="10" name="Picture Placeholder 9"/>
          <p:cNvSpPr>
            <a:spLocks noGrp="1"/>
          </p:cNvSpPr>
          <p:nvPr>
            <p:ph type="pic" sz="quarter" idx="13"/>
          </p:nvPr>
        </p:nvSpPr>
        <p:spPr>
          <a:xfrm>
            <a:off x="0" y="0"/>
            <a:ext cx="14630400" cy="5486400"/>
          </a:xfrm>
          <a:prstGeom prst="rect">
            <a:avLst/>
          </a:prstGeom>
          <a:solidFill>
            <a:srgbClr val="AAAFB9"/>
          </a:solidFill>
          <a:ln>
            <a:noFill/>
          </a:ln>
        </p:spPr>
        <p:txBody>
          <a:bodyPr lIns="91431" tIns="45716" rIns="91431" bIns="45716">
            <a:normAutofit/>
          </a:bodyPr>
          <a:lstStyle>
            <a:lvl1pPr>
              <a:buFontTx/>
              <a:buNone/>
              <a:defRPr sz="1900">
                <a:solidFill>
                  <a:srgbClr val="7F7F7F"/>
                </a:solidFill>
              </a:defRPr>
            </a:lvl1pPr>
          </a:lstStyle>
          <a:p>
            <a:r>
              <a:rPr lang="en-US"/>
              <a:t>Click icon to add picture</a:t>
            </a:r>
          </a:p>
        </p:txBody>
      </p:sp>
      <p:pic>
        <p:nvPicPr>
          <p:cNvPr id="6" name="Picture 5" descr="conduent_logo.eps"/>
          <p:cNvPicPr>
            <a:picLocks noChangeAspect="1"/>
          </p:cNvPicPr>
          <p:nvPr userDrawn="1"/>
        </p:nvPicPr>
        <p:blipFill>
          <a:blip r:embed="rId2"/>
          <a:stretch>
            <a:fillRect/>
          </a:stretch>
        </p:blipFill>
        <p:spPr>
          <a:xfrm>
            <a:off x="11809184" y="382115"/>
            <a:ext cx="2227872" cy="574648"/>
          </a:xfrm>
          <a:prstGeom prst="rect">
            <a:avLst/>
          </a:prstGeom>
        </p:spPr>
      </p:pic>
      <p:sp>
        <p:nvSpPr>
          <p:cNvPr id="12" name="Title 11"/>
          <p:cNvSpPr>
            <a:spLocks noGrp="1"/>
          </p:cNvSpPr>
          <p:nvPr>
            <p:ph type="title" hasCustomPrompt="1"/>
          </p:nvPr>
        </p:nvSpPr>
        <p:spPr>
          <a:xfrm>
            <a:off x="515621" y="5232400"/>
            <a:ext cx="13576618" cy="1371600"/>
          </a:xfrm>
          <a:prstGeom prst="rect">
            <a:avLst/>
          </a:prstGeom>
        </p:spPr>
        <p:txBody>
          <a:bodyPr lIns="91431" tIns="45716" rIns="91431" bIns="45716" anchor="b">
            <a:noAutofit/>
          </a:bodyPr>
          <a:lstStyle>
            <a:lvl1pPr algn="l">
              <a:lnSpc>
                <a:spcPts val="5440"/>
              </a:lnSpc>
              <a:defRPr sz="5400">
                <a:solidFill>
                  <a:srgbClr val="141313"/>
                </a:solidFill>
              </a:defRPr>
            </a:lvl1pPr>
          </a:lstStyle>
          <a:p>
            <a:r>
              <a:rPr lang="en-US" dirty="0"/>
              <a:t>Click to edit master title style</a:t>
            </a:r>
          </a:p>
        </p:txBody>
      </p:sp>
      <p:sp>
        <p:nvSpPr>
          <p:cNvPr id="14" name="Subtitle 2"/>
          <p:cNvSpPr>
            <a:spLocks noGrp="1"/>
          </p:cNvSpPr>
          <p:nvPr>
            <p:ph type="subTitle" idx="1" hasCustomPrompt="1"/>
          </p:nvPr>
        </p:nvSpPr>
        <p:spPr>
          <a:xfrm>
            <a:off x="520702" y="6591302"/>
            <a:ext cx="8907781" cy="695960"/>
          </a:xfrm>
          <a:prstGeom prst="rect">
            <a:avLst/>
          </a:prstGeom>
        </p:spPr>
        <p:txBody>
          <a:bodyPr lIns="91431" tIns="45716" rIns="91431" bIns="45716">
            <a:noAutofit/>
          </a:bodyPr>
          <a:lstStyle>
            <a:lvl1pPr marL="0" indent="0" algn="l">
              <a:buNone/>
              <a:defRPr sz="2600">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8" name="Freeform 7"/>
          <p:cNvSpPr>
            <a:spLocks/>
          </p:cNvSpPr>
          <p:nvPr userDrawn="1"/>
        </p:nvSpPr>
        <p:spPr>
          <a:xfrm>
            <a:off x="604839" y="548640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ver_Option3">
    <p:spTree>
      <p:nvGrpSpPr>
        <p:cNvPr id="1" name=""/>
        <p:cNvGrpSpPr/>
        <p:nvPr/>
      </p:nvGrpSpPr>
      <p:grpSpPr>
        <a:xfrm>
          <a:off x="0" y="0"/>
          <a:ext cx="0" cy="0"/>
          <a:chOff x="0" y="0"/>
          <a:chExt cx="0" cy="0"/>
        </a:xfrm>
      </p:grpSpPr>
      <p:sp>
        <p:nvSpPr>
          <p:cNvPr id="9" name="Rectangle 8"/>
          <p:cNvSpPr/>
          <p:nvPr userDrawn="1"/>
        </p:nvSpPr>
        <p:spPr>
          <a:xfrm>
            <a:off x="0" y="5486400"/>
            <a:ext cx="14630400" cy="2743200"/>
          </a:xfrm>
          <a:prstGeom prst="rect">
            <a:avLst/>
          </a:prstGeom>
          <a:solidFill>
            <a:srgbClr val="284563"/>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a:p>
        </p:txBody>
      </p:sp>
      <p:sp>
        <p:nvSpPr>
          <p:cNvPr id="11" name="Content Placeholder 17"/>
          <p:cNvSpPr>
            <a:spLocks noGrp="1"/>
          </p:cNvSpPr>
          <p:nvPr>
            <p:ph sz="quarter" idx="14" hasCustomPrompt="1"/>
          </p:nvPr>
        </p:nvSpPr>
        <p:spPr>
          <a:xfrm>
            <a:off x="8854049" y="7170958"/>
            <a:ext cx="5303770" cy="723900"/>
          </a:xfrm>
          <a:prstGeom prst="rect">
            <a:avLst/>
          </a:prstGeom>
        </p:spPr>
        <p:txBody>
          <a:bodyPr lIns="91431" tIns="45716" rIns="91431" bIns="45716" anchor="t">
            <a:noAutofit/>
          </a:bodyPr>
          <a:lstStyle>
            <a:lvl1pPr marL="228577" indent="-228577" algn="r">
              <a:spcBef>
                <a:spcPts val="0"/>
              </a:spcBef>
              <a:spcAft>
                <a:spcPts val="400"/>
              </a:spcAft>
              <a:buFontTx/>
              <a:buNone/>
              <a:defRPr sz="1600" b="1">
                <a:solidFill>
                  <a:srgbClr val="FFFFFE"/>
                </a:solidFill>
              </a:defRPr>
            </a:lvl1pPr>
            <a:lvl2pPr marL="0" indent="0" algn="r">
              <a:spcBef>
                <a:spcPts val="0"/>
              </a:spcBef>
              <a:spcAft>
                <a:spcPts val="400"/>
              </a:spcAft>
              <a:buFontTx/>
              <a:buNone/>
              <a:defRPr sz="1600" b="1">
                <a:solidFill>
                  <a:schemeClr val="bg1"/>
                </a:solidFill>
              </a:defRPr>
            </a:lvl2pPr>
            <a:lvl3pPr marL="749225" indent="-228577">
              <a:spcBef>
                <a:spcPts val="0"/>
              </a:spcBef>
              <a:spcAft>
                <a:spcPts val="600"/>
              </a:spcAft>
              <a:buFontTx/>
              <a:buNone/>
              <a:defRPr sz="2100"/>
            </a:lvl3pPr>
            <a:lvl4pPr marL="1028597" indent="-279372">
              <a:spcBef>
                <a:spcPts val="0"/>
              </a:spcBef>
              <a:spcAft>
                <a:spcPts val="600"/>
              </a:spcAft>
              <a:buFontTx/>
              <a:buNone/>
              <a:defRPr sz="2100"/>
            </a:lvl4pPr>
            <a:lvl5pPr marL="1257174" indent="-228577">
              <a:spcBef>
                <a:spcPts val="0"/>
              </a:spcBef>
              <a:spcAft>
                <a:spcPts val="600"/>
              </a:spcAft>
              <a:buFontTx/>
              <a:buNone/>
              <a:defRPr sz="2100"/>
            </a:lvl5pPr>
          </a:lstStyle>
          <a:p>
            <a:pPr lvl="0"/>
            <a:r>
              <a:rPr lang="en-US" dirty="0"/>
              <a:t>Click to edit master text styles</a:t>
            </a:r>
          </a:p>
        </p:txBody>
      </p:sp>
      <p:sp>
        <p:nvSpPr>
          <p:cNvPr id="10" name="Picture Placeholder 9"/>
          <p:cNvSpPr>
            <a:spLocks noGrp="1"/>
          </p:cNvSpPr>
          <p:nvPr>
            <p:ph type="pic" sz="quarter" idx="13"/>
          </p:nvPr>
        </p:nvSpPr>
        <p:spPr>
          <a:xfrm>
            <a:off x="0" y="0"/>
            <a:ext cx="14630400" cy="5486400"/>
          </a:xfrm>
          <a:prstGeom prst="rect">
            <a:avLst/>
          </a:prstGeom>
          <a:solidFill>
            <a:srgbClr val="AAAFB9"/>
          </a:solidFill>
        </p:spPr>
        <p:txBody>
          <a:bodyPr lIns="91431" tIns="45716" rIns="91431" bIns="45716">
            <a:normAutofit/>
          </a:bodyPr>
          <a:lstStyle>
            <a:lvl1pPr>
              <a:buFontTx/>
              <a:buNone/>
              <a:defRPr sz="1900">
                <a:solidFill>
                  <a:srgbClr val="7F7F7F"/>
                </a:solidFill>
              </a:defRPr>
            </a:lvl1pPr>
          </a:lstStyle>
          <a:p>
            <a:r>
              <a:rPr lang="en-US"/>
              <a:t>Click icon to add picture</a:t>
            </a:r>
          </a:p>
        </p:txBody>
      </p:sp>
      <p:pic>
        <p:nvPicPr>
          <p:cNvPr id="6" name="Picture 5" descr="conduent_logo.eps"/>
          <p:cNvPicPr>
            <a:picLocks noChangeAspect="1"/>
          </p:cNvPicPr>
          <p:nvPr userDrawn="1"/>
        </p:nvPicPr>
        <p:blipFill>
          <a:blip r:embed="rId2"/>
          <a:stretch>
            <a:fillRect/>
          </a:stretch>
        </p:blipFill>
        <p:spPr>
          <a:xfrm>
            <a:off x="11809184" y="382115"/>
            <a:ext cx="2227872" cy="574648"/>
          </a:xfrm>
          <a:prstGeom prst="rect">
            <a:avLst/>
          </a:prstGeom>
        </p:spPr>
      </p:pic>
      <p:sp>
        <p:nvSpPr>
          <p:cNvPr id="12" name="Title 11"/>
          <p:cNvSpPr>
            <a:spLocks noGrp="1"/>
          </p:cNvSpPr>
          <p:nvPr>
            <p:ph type="title" hasCustomPrompt="1"/>
          </p:nvPr>
        </p:nvSpPr>
        <p:spPr>
          <a:xfrm>
            <a:off x="515621" y="5232400"/>
            <a:ext cx="13576618" cy="1371600"/>
          </a:xfrm>
          <a:prstGeom prst="rect">
            <a:avLst/>
          </a:prstGeom>
        </p:spPr>
        <p:txBody>
          <a:bodyPr lIns="91431" tIns="45716" rIns="91431" bIns="45716" anchor="b">
            <a:noAutofit/>
          </a:bodyPr>
          <a:lstStyle>
            <a:lvl1pPr algn="l">
              <a:lnSpc>
                <a:spcPts val="5440"/>
              </a:lnSpc>
              <a:defRPr sz="5400">
                <a:solidFill>
                  <a:srgbClr val="FFFFFE"/>
                </a:solidFill>
              </a:defRPr>
            </a:lvl1pPr>
          </a:lstStyle>
          <a:p>
            <a:r>
              <a:rPr lang="en-US" dirty="0"/>
              <a:t>Click to edit master title style</a:t>
            </a:r>
          </a:p>
        </p:txBody>
      </p:sp>
      <p:sp>
        <p:nvSpPr>
          <p:cNvPr id="14" name="Subtitle 2"/>
          <p:cNvSpPr>
            <a:spLocks noGrp="1"/>
          </p:cNvSpPr>
          <p:nvPr>
            <p:ph type="subTitle" idx="1" hasCustomPrompt="1"/>
          </p:nvPr>
        </p:nvSpPr>
        <p:spPr>
          <a:xfrm>
            <a:off x="520702" y="6591302"/>
            <a:ext cx="8907781" cy="695960"/>
          </a:xfrm>
          <a:prstGeom prst="rect">
            <a:avLst/>
          </a:prstGeom>
        </p:spPr>
        <p:txBody>
          <a:bodyPr lIns="91431" tIns="45716" rIns="91431" bIns="45716">
            <a:noAutofit/>
          </a:bodyPr>
          <a:lstStyle>
            <a:lvl1pPr marL="0" indent="0" algn="l">
              <a:buNone/>
              <a:defRPr sz="2600">
                <a:solidFill>
                  <a:srgbClr val="FFFFFE"/>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9" y="548640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_Option1">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solidFill>
                  <a:srgbClr val="AAAFB9"/>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2" name="Date Placeholder 1"/>
          <p:cNvSpPr>
            <a:spLocks noGrp="1"/>
          </p:cNvSpPr>
          <p:nvPr>
            <p:ph type="dt" sz="half" idx="10"/>
          </p:nvPr>
        </p:nvSpPr>
        <p:spPr/>
        <p:txBody>
          <a:bodyPr/>
          <a:lstStyle>
            <a:lvl1pPr>
              <a:defRPr>
                <a:solidFill>
                  <a:srgbClr val="AAAFB9"/>
                </a:solidFill>
              </a:defRPr>
            </a:lvl1pPr>
          </a:lstStyle>
          <a:p>
            <a:r>
              <a:rPr lang="en-US"/>
              <a:t>3/22/2018</a:t>
            </a:r>
            <a:endParaRPr lang="en-US" dirty="0"/>
          </a:p>
        </p:txBody>
      </p:sp>
      <p:sp>
        <p:nvSpPr>
          <p:cNvPr id="12" name="Title 11"/>
          <p:cNvSpPr>
            <a:spLocks noGrp="1"/>
          </p:cNvSpPr>
          <p:nvPr>
            <p:ph type="title" hasCustomPrompt="1"/>
          </p:nvPr>
        </p:nvSpPr>
        <p:spPr>
          <a:xfrm>
            <a:off x="507367" y="2882900"/>
            <a:ext cx="12103734" cy="1371600"/>
          </a:xfrm>
          <a:prstGeom prst="rect">
            <a:avLst/>
          </a:prstGeom>
        </p:spPr>
        <p:txBody>
          <a:bodyPr lIns="91431" tIns="45716" rIns="91431" bIns="45716" anchor="b">
            <a:noAutofit/>
          </a:bodyPr>
          <a:lstStyle>
            <a:lvl1pPr algn="l">
              <a:lnSpc>
                <a:spcPts val="5440"/>
              </a:lnSpc>
              <a:defRPr sz="5400">
                <a:solidFill>
                  <a:srgbClr val="141313"/>
                </a:solidFill>
              </a:defRPr>
            </a:lvl1pPr>
          </a:lstStyle>
          <a:p>
            <a:r>
              <a:rPr lang="en-US" dirty="0"/>
              <a:t>Click to edit master title style</a:t>
            </a:r>
          </a:p>
        </p:txBody>
      </p:sp>
      <p:sp>
        <p:nvSpPr>
          <p:cNvPr id="8" name="Freeform 7"/>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_Option2">
    <p:spTree>
      <p:nvGrpSpPr>
        <p:cNvPr id="1" name=""/>
        <p:cNvGrpSpPr/>
        <p:nvPr/>
      </p:nvGrpSpPr>
      <p:grpSpPr>
        <a:xfrm>
          <a:off x="0" y="0"/>
          <a:ext cx="0" cy="0"/>
          <a:chOff x="0" y="0"/>
          <a:chExt cx="0" cy="0"/>
        </a:xfrm>
      </p:grpSpPr>
      <p:sp>
        <p:nvSpPr>
          <p:cNvPr id="13" name="Rectangle 12"/>
          <p:cNvSpPr/>
          <p:nvPr userDrawn="1"/>
        </p:nvSpPr>
        <p:spPr>
          <a:xfrm>
            <a:off x="0" y="0"/>
            <a:ext cx="14630400" cy="8229600"/>
          </a:xfrm>
          <a:prstGeom prst="rect">
            <a:avLst/>
          </a:prstGeom>
          <a:solidFill>
            <a:srgbClr val="284563"/>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a:p>
        </p:txBody>
      </p:sp>
      <p:sp>
        <p:nvSpPr>
          <p:cNvPr id="3" name="Footer Placeholder 2"/>
          <p:cNvSpPr>
            <a:spLocks noGrp="1"/>
          </p:cNvSpPr>
          <p:nvPr>
            <p:ph type="ftr" sz="quarter" idx="11"/>
          </p:nvPr>
        </p:nvSpPr>
        <p:spPr/>
        <p:txBody>
          <a:bodyPr/>
          <a:lstStyle>
            <a:lvl1pPr>
              <a:defRPr>
                <a:solidFill>
                  <a:srgbClr val="FFFFFF"/>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rgbClr val="FFFFFF"/>
                </a:solidFill>
              </a:defRPr>
            </a:lvl1pPr>
          </a:lstStyle>
          <a:p>
            <a:fld id="{CACB3E39-5571-0247-86B7-EF41C2ABA1DB}" type="slidenum">
              <a:rPr lang="en-US" smtClean="0"/>
              <a:pPr/>
              <a:t>‹#›</a:t>
            </a:fld>
            <a:endParaRPr lang="en-US"/>
          </a:p>
        </p:txBody>
      </p:sp>
      <p:sp>
        <p:nvSpPr>
          <p:cNvPr id="2" name="Date Placeholder 1"/>
          <p:cNvSpPr>
            <a:spLocks noGrp="1"/>
          </p:cNvSpPr>
          <p:nvPr>
            <p:ph type="dt" sz="half" idx="10"/>
          </p:nvPr>
        </p:nvSpPr>
        <p:spPr/>
        <p:txBody>
          <a:bodyPr/>
          <a:lstStyle>
            <a:lvl1pPr>
              <a:defRPr>
                <a:solidFill>
                  <a:srgbClr val="FFFFFF"/>
                </a:solidFill>
              </a:defRPr>
            </a:lvl1pPr>
          </a:lstStyle>
          <a:p>
            <a:r>
              <a:rPr lang="en-US"/>
              <a:t>3/22/2018</a:t>
            </a:r>
            <a:endParaRPr lang="en-US" dirty="0"/>
          </a:p>
        </p:txBody>
      </p:sp>
      <p:sp>
        <p:nvSpPr>
          <p:cNvPr id="12" name="Title 11"/>
          <p:cNvSpPr>
            <a:spLocks noGrp="1"/>
          </p:cNvSpPr>
          <p:nvPr>
            <p:ph type="title" hasCustomPrompt="1"/>
          </p:nvPr>
        </p:nvSpPr>
        <p:spPr>
          <a:xfrm>
            <a:off x="507365" y="1016000"/>
            <a:ext cx="12878435" cy="5562600"/>
          </a:xfrm>
          <a:prstGeom prst="rect">
            <a:avLst/>
          </a:prstGeom>
        </p:spPr>
        <p:txBody>
          <a:bodyPr lIns="91431" tIns="45716" rIns="91431" bIns="45716" anchor="ctr">
            <a:noAutofit/>
          </a:bodyPr>
          <a:lstStyle>
            <a:lvl1pPr algn="l">
              <a:lnSpc>
                <a:spcPts val="6540"/>
              </a:lnSpc>
              <a:defRPr sz="4900">
                <a:solidFill>
                  <a:srgbClr val="FFFFFF"/>
                </a:solidFill>
              </a:defRPr>
            </a:lvl1pPr>
          </a:lstStyle>
          <a:p>
            <a:r>
              <a:rPr lang="en-US" dirty="0"/>
              <a:t>Click to edit master title style</a:t>
            </a:r>
          </a:p>
        </p:txBody>
      </p:sp>
      <p:pic>
        <p:nvPicPr>
          <p:cNvPr id="8" name="Picture 7" descr="conduent_logo.eps"/>
          <p:cNvPicPr>
            <a:picLocks noChangeAspect="1"/>
          </p:cNvPicPr>
          <p:nvPr userDrawn="1"/>
        </p:nvPicPr>
        <p:blipFill>
          <a:blip r:embed="rId2"/>
          <a:stretch>
            <a:fillRect/>
          </a:stretch>
        </p:blipFill>
        <p:spPr>
          <a:xfrm>
            <a:off x="12533986" y="470214"/>
            <a:ext cx="1529109" cy="394414"/>
          </a:xfrm>
          <a:prstGeom prst="rect">
            <a:avLst/>
          </a:prstGeom>
        </p:spPr>
      </p:pic>
      <p:sp>
        <p:nvSpPr>
          <p:cNvPr id="9" name="Freeform 8"/>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_TextOption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3/22/2018</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a:p>
        </p:txBody>
      </p:sp>
      <p:sp>
        <p:nvSpPr>
          <p:cNvPr id="12" name="Title 11"/>
          <p:cNvSpPr>
            <a:spLocks noGrp="1"/>
          </p:cNvSpPr>
          <p:nvPr>
            <p:ph type="title" hasCustomPrompt="1"/>
          </p:nvPr>
        </p:nvSpPr>
        <p:spPr>
          <a:xfrm>
            <a:off x="495299" y="546779"/>
            <a:ext cx="12038685" cy="1580320"/>
          </a:xfrm>
          <a:prstGeom prst="rect">
            <a:avLst/>
          </a:prstGeom>
        </p:spPr>
        <p:txBody>
          <a:bodyPr lIns="91431" tIns="45716" rIns="91431" bIns="45716"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5621" y="3731442"/>
            <a:ext cx="4196080" cy="408919"/>
          </a:xfrm>
          <a:prstGeom prst="rect">
            <a:avLst/>
          </a:prstGeom>
        </p:spPr>
        <p:txBody>
          <a:bodyPr lIns="91431" tIns="45716" rIns="91431" bIns="45716" anchor="t">
            <a:noAutofit/>
          </a:bodyPr>
          <a:lstStyle>
            <a:lvl1pPr marL="0" indent="0" algn="l">
              <a:lnSpc>
                <a:spcPts val="1800"/>
              </a:lnSpc>
              <a:spcBef>
                <a:spcPts val="0"/>
              </a:spcBef>
              <a:spcAft>
                <a:spcPts val="600"/>
              </a:spcAft>
              <a:buFontTx/>
              <a:buNone/>
              <a:defRPr sz="1900" b="1">
                <a:solidFill>
                  <a:srgbClr val="141313"/>
                </a:solidFill>
              </a:defRPr>
            </a:lvl1pPr>
            <a:lvl2pPr marL="0" indent="0">
              <a:spcBef>
                <a:spcPts val="0"/>
              </a:spcBef>
              <a:spcAft>
                <a:spcPts val="600"/>
              </a:spcAft>
              <a:buFontTx/>
              <a:buNone/>
              <a:defRPr sz="1900"/>
            </a:lvl2pPr>
            <a:lvl3pPr marL="749225" indent="-228577">
              <a:spcBef>
                <a:spcPts val="0"/>
              </a:spcBef>
              <a:spcAft>
                <a:spcPts val="600"/>
              </a:spcAft>
              <a:buFontTx/>
              <a:buNone/>
              <a:defRPr sz="2100"/>
            </a:lvl3pPr>
            <a:lvl4pPr marL="1028597" indent="-279372">
              <a:spcBef>
                <a:spcPts val="0"/>
              </a:spcBef>
              <a:spcAft>
                <a:spcPts val="600"/>
              </a:spcAft>
              <a:buFontTx/>
              <a:buNone/>
              <a:defRPr sz="2100"/>
            </a:lvl4pPr>
            <a:lvl5pPr marL="1257174" indent="-228577">
              <a:spcBef>
                <a:spcPts val="0"/>
              </a:spcBef>
              <a:spcAft>
                <a:spcPts val="600"/>
              </a:spcAft>
              <a:buFontTx/>
              <a:buNone/>
              <a:defRPr sz="2100"/>
            </a:lvl5pPr>
          </a:lstStyle>
          <a:p>
            <a:pPr lvl="0"/>
            <a:r>
              <a:rPr lang="en-US" dirty="0"/>
              <a:t>Click to edit master text styles</a:t>
            </a:r>
          </a:p>
        </p:txBody>
      </p:sp>
      <p:sp>
        <p:nvSpPr>
          <p:cNvPr id="8" name="Subtitle 2"/>
          <p:cNvSpPr>
            <a:spLocks noGrp="1"/>
          </p:cNvSpPr>
          <p:nvPr>
            <p:ph type="subTitle" idx="1" hasCustomPrompt="1"/>
          </p:nvPr>
        </p:nvSpPr>
        <p:spPr>
          <a:xfrm>
            <a:off x="520698" y="2127098"/>
            <a:ext cx="12013286" cy="1136892"/>
          </a:xfrm>
          <a:prstGeom prst="rect">
            <a:avLst/>
          </a:prstGeom>
        </p:spPr>
        <p:txBody>
          <a:bodyPr lIns="91431" tIns="45716" rIns="91431" bIns="45716" anchor="t">
            <a:noAutofit/>
          </a:bodyPr>
          <a:lstStyle>
            <a:lvl1pPr marL="0" indent="0" algn="l">
              <a:buNone/>
              <a:defRPr sz="2600" b="1">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6" name="Text Placeholder 5"/>
          <p:cNvSpPr>
            <a:spLocks noGrp="1"/>
          </p:cNvSpPr>
          <p:nvPr>
            <p:ph type="body" sz="quarter" idx="16" hasCustomPrompt="1"/>
          </p:nvPr>
        </p:nvSpPr>
        <p:spPr>
          <a:xfrm>
            <a:off x="515938" y="4073355"/>
            <a:ext cx="4195762" cy="2522488"/>
          </a:xfrm>
          <a:prstGeom prst="rect">
            <a:avLst/>
          </a:prstGeom>
        </p:spPr>
        <p:txBody>
          <a:bodyPr lIns="91431" tIns="45716" rIns="91431" bIns="45716">
            <a:noAutofit/>
          </a:bodyPr>
          <a:lstStyle>
            <a:lvl1pPr marL="0" indent="0" algn="l">
              <a:lnSpc>
                <a:spcPct val="100000"/>
              </a:lnSpc>
              <a:spcBef>
                <a:spcPts val="0"/>
              </a:spcBef>
              <a:spcAft>
                <a:spcPts val="600"/>
              </a:spcAft>
              <a:buFontTx/>
              <a:buNone/>
              <a:defRPr sz="1900">
                <a:solidFill>
                  <a:srgbClr val="141313"/>
                </a:solidFill>
              </a:defRPr>
            </a:lvl1pPr>
            <a:lvl2pPr marL="653044" indent="0">
              <a:buFontTx/>
              <a:buNone/>
              <a:defRPr sz="1900"/>
            </a:lvl2pPr>
            <a:lvl3pPr marL="1306090" indent="0">
              <a:buFontTx/>
              <a:buNone/>
              <a:defRPr sz="1900"/>
            </a:lvl3pPr>
            <a:lvl4pPr marL="1959135" indent="0">
              <a:buFontTx/>
              <a:buNone/>
              <a:defRPr sz="1900"/>
            </a:lvl4pPr>
            <a:lvl5pPr marL="2612181" indent="0">
              <a:buFontTx/>
              <a:buNone/>
              <a:defRPr sz="1900"/>
            </a:lvl5pPr>
          </a:lstStyle>
          <a:p>
            <a:pPr lvl="0"/>
            <a:r>
              <a:rPr lang="en-US" dirty="0"/>
              <a:t>Click to edit master text styles</a:t>
            </a:r>
          </a:p>
        </p:txBody>
      </p:sp>
      <p:sp>
        <p:nvSpPr>
          <p:cNvPr id="15" name="Content Placeholder 17"/>
          <p:cNvSpPr>
            <a:spLocks noGrp="1"/>
          </p:cNvSpPr>
          <p:nvPr>
            <p:ph sz="quarter" idx="17" hasCustomPrompt="1"/>
          </p:nvPr>
        </p:nvSpPr>
        <p:spPr>
          <a:xfrm>
            <a:off x="5194162" y="3731442"/>
            <a:ext cx="4196080" cy="408919"/>
          </a:xfrm>
          <a:prstGeom prst="rect">
            <a:avLst/>
          </a:prstGeom>
        </p:spPr>
        <p:txBody>
          <a:bodyPr lIns="91431" tIns="45716" rIns="91431" bIns="45716" anchor="t">
            <a:noAutofit/>
          </a:bodyPr>
          <a:lstStyle>
            <a:lvl1pPr marL="0" indent="0" algn="l">
              <a:lnSpc>
                <a:spcPts val="1800"/>
              </a:lnSpc>
              <a:spcBef>
                <a:spcPts val="0"/>
              </a:spcBef>
              <a:spcAft>
                <a:spcPts val="600"/>
              </a:spcAft>
              <a:buFontTx/>
              <a:buNone/>
              <a:defRPr sz="1900" b="1">
                <a:solidFill>
                  <a:srgbClr val="141313"/>
                </a:solidFill>
              </a:defRPr>
            </a:lvl1pPr>
            <a:lvl2pPr marL="0" indent="0">
              <a:spcBef>
                <a:spcPts val="0"/>
              </a:spcBef>
              <a:spcAft>
                <a:spcPts val="600"/>
              </a:spcAft>
              <a:buFontTx/>
              <a:buNone/>
              <a:defRPr sz="1900"/>
            </a:lvl2pPr>
            <a:lvl3pPr marL="749225" indent="-228577">
              <a:spcBef>
                <a:spcPts val="0"/>
              </a:spcBef>
              <a:spcAft>
                <a:spcPts val="600"/>
              </a:spcAft>
              <a:buFontTx/>
              <a:buNone/>
              <a:defRPr sz="2100"/>
            </a:lvl3pPr>
            <a:lvl4pPr marL="1028597" indent="-279372">
              <a:spcBef>
                <a:spcPts val="0"/>
              </a:spcBef>
              <a:spcAft>
                <a:spcPts val="600"/>
              </a:spcAft>
              <a:buFontTx/>
              <a:buNone/>
              <a:defRPr sz="2100"/>
            </a:lvl4pPr>
            <a:lvl5pPr marL="1257174" indent="-228577">
              <a:spcBef>
                <a:spcPts val="0"/>
              </a:spcBef>
              <a:spcAft>
                <a:spcPts val="600"/>
              </a:spcAft>
              <a:buFontTx/>
              <a:buNone/>
              <a:defRPr sz="2100"/>
            </a:lvl5pPr>
          </a:lstStyle>
          <a:p>
            <a:pPr lvl="0"/>
            <a:r>
              <a:rPr lang="en-US" dirty="0"/>
              <a:t>Click to edit master text styles</a:t>
            </a:r>
          </a:p>
        </p:txBody>
      </p:sp>
      <p:sp>
        <p:nvSpPr>
          <p:cNvPr id="17" name="Text Placeholder 5"/>
          <p:cNvSpPr>
            <a:spLocks noGrp="1"/>
          </p:cNvSpPr>
          <p:nvPr>
            <p:ph type="body" sz="quarter" idx="18" hasCustomPrompt="1"/>
          </p:nvPr>
        </p:nvSpPr>
        <p:spPr>
          <a:xfrm>
            <a:off x="5194482" y="4073355"/>
            <a:ext cx="4195762" cy="2522488"/>
          </a:xfrm>
          <a:prstGeom prst="rect">
            <a:avLst/>
          </a:prstGeom>
        </p:spPr>
        <p:txBody>
          <a:bodyPr lIns="91431" tIns="45716" rIns="91431" bIns="45716">
            <a:noAutofit/>
          </a:bodyPr>
          <a:lstStyle>
            <a:lvl1pPr marL="0" indent="0" algn="l">
              <a:lnSpc>
                <a:spcPct val="100000"/>
              </a:lnSpc>
              <a:spcBef>
                <a:spcPts val="0"/>
              </a:spcBef>
              <a:spcAft>
                <a:spcPts val="600"/>
              </a:spcAft>
              <a:buFontTx/>
              <a:buNone/>
              <a:defRPr sz="1900">
                <a:solidFill>
                  <a:srgbClr val="141313"/>
                </a:solidFill>
              </a:defRPr>
            </a:lvl1pPr>
            <a:lvl2pPr marL="653044" indent="0">
              <a:buFontTx/>
              <a:buNone/>
              <a:defRPr sz="1900"/>
            </a:lvl2pPr>
            <a:lvl3pPr marL="1306090" indent="0">
              <a:buFontTx/>
              <a:buNone/>
              <a:defRPr sz="1900"/>
            </a:lvl3pPr>
            <a:lvl4pPr marL="1959135" indent="0">
              <a:buFontTx/>
              <a:buNone/>
              <a:defRPr sz="1900"/>
            </a:lvl4pPr>
            <a:lvl5pPr marL="2612181" indent="0">
              <a:buFontTx/>
              <a:buNone/>
              <a:defRPr sz="1900"/>
            </a:lvl5pPr>
          </a:lstStyle>
          <a:p>
            <a:pPr lvl="0"/>
            <a:r>
              <a:rPr lang="en-US" dirty="0"/>
              <a:t>Click to edit master text styles</a:t>
            </a:r>
          </a:p>
        </p:txBody>
      </p:sp>
      <p:sp>
        <p:nvSpPr>
          <p:cNvPr id="19" name="Content Placeholder 17"/>
          <p:cNvSpPr>
            <a:spLocks noGrp="1"/>
          </p:cNvSpPr>
          <p:nvPr>
            <p:ph sz="quarter" idx="19" hasCustomPrompt="1"/>
          </p:nvPr>
        </p:nvSpPr>
        <p:spPr>
          <a:xfrm>
            <a:off x="9858334" y="3731442"/>
            <a:ext cx="4196080" cy="408919"/>
          </a:xfrm>
          <a:prstGeom prst="rect">
            <a:avLst/>
          </a:prstGeom>
        </p:spPr>
        <p:txBody>
          <a:bodyPr lIns="91431" tIns="45716" rIns="91431" bIns="45716" anchor="t">
            <a:noAutofit/>
          </a:bodyPr>
          <a:lstStyle>
            <a:lvl1pPr marL="0" indent="0" algn="l">
              <a:lnSpc>
                <a:spcPts val="1800"/>
              </a:lnSpc>
              <a:spcBef>
                <a:spcPts val="0"/>
              </a:spcBef>
              <a:spcAft>
                <a:spcPts val="600"/>
              </a:spcAft>
              <a:buFontTx/>
              <a:buNone/>
              <a:defRPr sz="1900" b="1">
                <a:solidFill>
                  <a:srgbClr val="141313"/>
                </a:solidFill>
              </a:defRPr>
            </a:lvl1pPr>
            <a:lvl2pPr marL="0" indent="0">
              <a:spcBef>
                <a:spcPts val="0"/>
              </a:spcBef>
              <a:spcAft>
                <a:spcPts val="600"/>
              </a:spcAft>
              <a:buFontTx/>
              <a:buNone/>
              <a:defRPr sz="1900"/>
            </a:lvl2pPr>
            <a:lvl3pPr marL="749225" indent="-228577">
              <a:spcBef>
                <a:spcPts val="0"/>
              </a:spcBef>
              <a:spcAft>
                <a:spcPts val="600"/>
              </a:spcAft>
              <a:buFontTx/>
              <a:buNone/>
              <a:defRPr sz="2100"/>
            </a:lvl3pPr>
            <a:lvl4pPr marL="1028597" indent="-279372">
              <a:spcBef>
                <a:spcPts val="0"/>
              </a:spcBef>
              <a:spcAft>
                <a:spcPts val="600"/>
              </a:spcAft>
              <a:buFontTx/>
              <a:buNone/>
              <a:defRPr sz="2100"/>
            </a:lvl4pPr>
            <a:lvl5pPr marL="1257174" indent="-228577">
              <a:spcBef>
                <a:spcPts val="0"/>
              </a:spcBef>
              <a:spcAft>
                <a:spcPts val="600"/>
              </a:spcAft>
              <a:buFontTx/>
              <a:buNone/>
              <a:defRPr sz="2100"/>
            </a:lvl5pPr>
          </a:lstStyle>
          <a:p>
            <a:pPr lvl="0"/>
            <a:r>
              <a:rPr lang="en-US" dirty="0"/>
              <a:t>Click to edit master text styles</a:t>
            </a:r>
          </a:p>
        </p:txBody>
      </p:sp>
      <p:sp>
        <p:nvSpPr>
          <p:cNvPr id="20" name="Text Placeholder 5"/>
          <p:cNvSpPr>
            <a:spLocks noGrp="1"/>
          </p:cNvSpPr>
          <p:nvPr>
            <p:ph type="body" sz="quarter" idx="20" hasCustomPrompt="1"/>
          </p:nvPr>
        </p:nvSpPr>
        <p:spPr>
          <a:xfrm>
            <a:off x="9858653" y="4073355"/>
            <a:ext cx="4195762" cy="2522488"/>
          </a:xfrm>
          <a:prstGeom prst="rect">
            <a:avLst/>
          </a:prstGeom>
        </p:spPr>
        <p:txBody>
          <a:bodyPr lIns="91431" tIns="45716" rIns="91431" bIns="45716">
            <a:noAutofit/>
          </a:bodyPr>
          <a:lstStyle>
            <a:lvl1pPr marL="0" indent="0" algn="l">
              <a:lnSpc>
                <a:spcPct val="100000"/>
              </a:lnSpc>
              <a:spcBef>
                <a:spcPts val="0"/>
              </a:spcBef>
              <a:spcAft>
                <a:spcPts val="600"/>
              </a:spcAft>
              <a:buFontTx/>
              <a:buNone/>
              <a:defRPr sz="1900">
                <a:solidFill>
                  <a:srgbClr val="141313"/>
                </a:solidFill>
              </a:defRPr>
            </a:lvl1pPr>
            <a:lvl2pPr marL="653044" indent="0">
              <a:buFontTx/>
              <a:buNone/>
              <a:defRPr sz="1900"/>
            </a:lvl2pPr>
            <a:lvl3pPr marL="1306090" indent="0">
              <a:buFontTx/>
              <a:buNone/>
              <a:defRPr sz="1900"/>
            </a:lvl3pPr>
            <a:lvl4pPr marL="1959135" indent="0">
              <a:buFontTx/>
              <a:buNone/>
              <a:defRPr sz="1900"/>
            </a:lvl4pPr>
            <a:lvl5pPr marL="2612181" indent="0">
              <a:buFontTx/>
              <a:buNone/>
              <a:defRPr sz="1900"/>
            </a:lvl5pPr>
          </a:lstStyle>
          <a:p>
            <a:pPr lvl="0"/>
            <a:r>
              <a:rPr lang="en-US" dirty="0"/>
              <a:t>Click to edit master text styles</a:t>
            </a:r>
          </a:p>
        </p:txBody>
      </p:sp>
      <p:pic>
        <p:nvPicPr>
          <p:cNvPr id="14" name="Picture 13" descr="conduent_logo_black.eps"/>
          <p:cNvPicPr>
            <a:picLocks noChangeAspect="1"/>
          </p:cNvPicPr>
          <p:nvPr userDrawn="1"/>
        </p:nvPicPr>
        <p:blipFill>
          <a:blip r:embed="rId2"/>
          <a:stretch>
            <a:fillRect/>
          </a:stretch>
        </p:blipFill>
        <p:spPr>
          <a:xfrm>
            <a:off x="12533986" y="464601"/>
            <a:ext cx="1529109" cy="394402"/>
          </a:xfrm>
          <a:prstGeom prst="rect">
            <a:avLst/>
          </a:prstGeom>
        </p:spPr>
      </p:pic>
      <p:cxnSp>
        <p:nvCxnSpPr>
          <p:cNvPr id="21" name="Straight Connector 20"/>
          <p:cNvCxnSpPr/>
          <p:nvPr userDrawn="1"/>
        </p:nvCxnSpPr>
        <p:spPr>
          <a:xfrm>
            <a:off x="592138" y="3563333"/>
            <a:ext cx="4094162"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userDrawn="1"/>
        </p:nvCxnSpPr>
        <p:spPr>
          <a:xfrm>
            <a:off x="5283381" y="3561744"/>
            <a:ext cx="4094162"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userDrawn="1"/>
        </p:nvCxnSpPr>
        <p:spPr>
          <a:xfrm>
            <a:off x="9960253" y="3560158"/>
            <a:ext cx="4094162"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6" name="Freeform 25"/>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5301" y="431800"/>
            <a:ext cx="13581062" cy="1371600"/>
          </a:xfrm>
          <a:prstGeom prst="rect">
            <a:avLst/>
          </a:prstGeom>
        </p:spPr>
        <p:txBody>
          <a:bodyPr vert="horz" lIns="91431" tIns="45716" rIns="91431" bIns="45716"/>
          <a:lstStyle>
            <a:lvl1pPr algn="l">
              <a:defRPr sz="5400"/>
            </a:lvl1pPr>
          </a:lstStyle>
          <a:p>
            <a:r>
              <a:rPr lang="en-US" dirty="0"/>
              <a:t>Click to edit master title style</a:t>
            </a:r>
          </a:p>
        </p:txBody>
      </p:sp>
      <p:sp>
        <p:nvSpPr>
          <p:cNvPr id="3" name="Date Placeholder 2"/>
          <p:cNvSpPr>
            <a:spLocks noGrp="1"/>
          </p:cNvSpPr>
          <p:nvPr>
            <p:ph type="dt" sz="half" idx="10"/>
          </p:nvPr>
        </p:nvSpPr>
        <p:spPr/>
        <p:txBody>
          <a:bodyPr/>
          <a:lstStyle/>
          <a:p>
            <a:r>
              <a:rPr lang="en-US"/>
              <a:t>3/22/2018</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ACB3E39-5571-0247-86B7-EF41C2ABA1DB}" type="slidenum">
              <a:rPr lang="en-US" smtClean="0"/>
              <a:pPr/>
              <a:t>‹#›</a:t>
            </a:fld>
            <a:endParaRPr lang="en-US" dirty="0"/>
          </a:p>
        </p:txBody>
      </p:sp>
      <p:sp>
        <p:nvSpPr>
          <p:cNvPr id="6" name="Text Placeholder 8"/>
          <p:cNvSpPr>
            <a:spLocks noGrp="1"/>
          </p:cNvSpPr>
          <p:nvPr>
            <p:ph type="body" sz="quarter" idx="13" hasCustomPrompt="1"/>
          </p:nvPr>
        </p:nvSpPr>
        <p:spPr>
          <a:xfrm>
            <a:off x="520699" y="2082800"/>
            <a:ext cx="13542394" cy="4229100"/>
          </a:xfrm>
          <a:prstGeom prst="rect">
            <a:avLst/>
          </a:prstGeom>
        </p:spPr>
        <p:txBody>
          <a:bodyPr vert="horz" lIns="91431" tIns="45716" rIns="91431" bIns="45716"/>
          <a:lstStyle>
            <a:lvl1pPr marL="0" indent="0">
              <a:lnSpc>
                <a:spcPct val="150000"/>
              </a:lnSpc>
              <a:spcBef>
                <a:spcPts val="0"/>
              </a:spcBef>
              <a:spcAft>
                <a:spcPts val="2400"/>
              </a:spcAft>
              <a:buFontTx/>
              <a:buNone/>
              <a:defRPr sz="2000">
                <a:solidFill>
                  <a:srgbClr val="141313"/>
                </a:solidFill>
              </a:defRPr>
            </a:lvl1pPr>
            <a:lvl2pPr>
              <a:buFontTx/>
              <a:buNone/>
              <a:defRPr sz="2000">
                <a:solidFill>
                  <a:srgbClr val="141313"/>
                </a:solidFill>
              </a:defRPr>
            </a:lvl2pPr>
            <a:lvl3pPr>
              <a:buFontTx/>
              <a:buNone/>
              <a:defRPr sz="2000">
                <a:solidFill>
                  <a:srgbClr val="141313"/>
                </a:solidFill>
              </a:defRPr>
            </a:lvl3pPr>
            <a:lvl4pPr>
              <a:buFontTx/>
              <a:buNone/>
              <a:defRPr sz="2000">
                <a:solidFill>
                  <a:srgbClr val="141313"/>
                </a:solidFill>
              </a:defRPr>
            </a:lvl4pPr>
            <a:lvl5pPr>
              <a:buFontTx/>
              <a:buNone/>
              <a:defRPr sz="2000">
                <a:solidFill>
                  <a:srgbClr val="141313"/>
                </a:solidFill>
              </a:defRPr>
            </a:lvl5pPr>
          </a:lstStyle>
          <a:p>
            <a:pPr lvl="0"/>
            <a:r>
              <a:rPr lang="en-US" dirty="0"/>
              <a:t>Click to edit master text styles</a:t>
            </a:r>
          </a:p>
        </p:txBody>
      </p:sp>
      <p:cxnSp>
        <p:nvCxnSpPr>
          <p:cNvPr id="7" name="Straight Connector 6"/>
          <p:cNvCxnSpPr/>
          <p:nvPr userDrawn="1"/>
        </p:nvCxnSpPr>
        <p:spPr>
          <a:xfrm>
            <a:off x="604841" y="2144712"/>
            <a:ext cx="13449301"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Freeform 7"/>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ontent_TextOption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3/22/2018</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a:p>
        </p:txBody>
      </p:sp>
      <p:sp>
        <p:nvSpPr>
          <p:cNvPr id="12" name="Title 11"/>
          <p:cNvSpPr>
            <a:spLocks noGrp="1"/>
          </p:cNvSpPr>
          <p:nvPr>
            <p:ph type="title" hasCustomPrompt="1"/>
          </p:nvPr>
        </p:nvSpPr>
        <p:spPr>
          <a:xfrm>
            <a:off x="495299" y="546779"/>
            <a:ext cx="12038685" cy="1536022"/>
          </a:xfrm>
          <a:prstGeom prst="rect">
            <a:avLst/>
          </a:prstGeom>
        </p:spPr>
        <p:txBody>
          <a:bodyPr lIns="91431" tIns="45716" rIns="91431" bIns="45716" anchor="t">
            <a:noAutofit/>
          </a:bodyPr>
          <a:lstStyle>
            <a:lvl1pPr algn="l">
              <a:lnSpc>
                <a:spcPts val="5440"/>
              </a:lnSpc>
              <a:defRPr sz="5400">
                <a:solidFill>
                  <a:srgbClr val="141313"/>
                </a:solidFill>
              </a:defRPr>
            </a:lvl1pPr>
          </a:lstStyle>
          <a:p>
            <a:r>
              <a:rPr lang="en-US" dirty="0"/>
              <a:t>Click to edit master title style</a:t>
            </a:r>
          </a:p>
        </p:txBody>
      </p:sp>
      <p:pic>
        <p:nvPicPr>
          <p:cNvPr id="14" name="Picture 13" descr="conduent_logo_black.eps"/>
          <p:cNvPicPr>
            <a:picLocks noChangeAspect="1"/>
          </p:cNvPicPr>
          <p:nvPr userDrawn="1"/>
        </p:nvPicPr>
        <p:blipFill>
          <a:blip r:embed="rId2"/>
          <a:stretch>
            <a:fillRect/>
          </a:stretch>
        </p:blipFill>
        <p:spPr>
          <a:xfrm>
            <a:off x="12533986" y="464601"/>
            <a:ext cx="1529109" cy="394402"/>
          </a:xfrm>
          <a:prstGeom prst="rect">
            <a:avLst/>
          </a:prstGeom>
        </p:spPr>
      </p:pic>
      <p:sp>
        <p:nvSpPr>
          <p:cNvPr id="26" name="Freeform 25"/>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a:p>
        </p:txBody>
      </p:sp>
      <p:sp>
        <p:nvSpPr>
          <p:cNvPr id="9" name="Text Placeholder 8"/>
          <p:cNvSpPr>
            <a:spLocks noGrp="1"/>
          </p:cNvSpPr>
          <p:nvPr>
            <p:ph type="body" sz="quarter" idx="13" hasCustomPrompt="1"/>
          </p:nvPr>
        </p:nvSpPr>
        <p:spPr>
          <a:xfrm>
            <a:off x="520699" y="2082800"/>
            <a:ext cx="13542394" cy="4229100"/>
          </a:xfrm>
          <a:prstGeom prst="rect">
            <a:avLst/>
          </a:prstGeom>
        </p:spPr>
        <p:txBody>
          <a:bodyPr vert="horz" lIns="91431" tIns="45716" rIns="91431" bIns="45716"/>
          <a:lstStyle>
            <a:lvl1pPr marL="0" indent="0">
              <a:lnSpc>
                <a:spcPct val="150000"/>
              </a:lnSpc>
              <a:spcBef>
                <a:spcPts val="0"/>
              </a:spcBef>
              <a:spcAft>
                <a:spcPts val="2400"/>
              </a:spcAft>
              <a:buFontTx/>
              <a:buNone/>
              <a:defRPr sz="2000">
                <a:solidFill>
                  <a:srgbClr val="141313"/>
                </a:solidFill>
              </a:defRPr>
            </a:lvl1pPr>
            <a:lvl2pPr>
              <a:buFontTx/>
              <a:buNone/>
              <a:defRPr sz="2000">
                <a:solidFill>
                  <a:srgbClr val="141313"/>
                </a:solidFill>
              </a:defRPr>
            </a:lvl2pPr>
            <a:lvl3pPr>
              <a:buFontTx/>
              <a:buNone/>
              <a:defRPr sz="2000">
                <a:solidFill>
                  <a:srgbClr val="141313"/>
                </a:solidFill>
              </a:defRPr>
            </a:lvl3pPr>
            <a:lvl4pPr>
              <a:buFontTx/>
              <a:buNone/>
              <a:defRPr sz="2000">
                <a:solidFill>
                  <a:srgbClr val="141313"/>
                </a:solidFill>
              </a:defRPr>
            </a:lvl4pPr>
            <a:lvl5pPr>
              <a:buFontTx/>
              <a:buNone/>
              <a:defRPr sz="2000">
                <a:solidFill>
                  <a:srgbClr val="141313"/>
                </a:solidFill>
              </a:defRPr>
            </a:lvl5pPr>
          </a:lstStyle>
          <a:p>
            <a:pPr lvl="0"/>
            <a:r>
              <a:rPr lang="en-US" dirty="0"/>
              <a:t>Click to edit master text styles</a:t>
            </a:r>
          </a:p>
        </p:txBody>
      </p:sp>
      <p:cxnSp>
        <p:nvCxnSpPr>
          <p:cNvPr id="10" name="Straight Connector 9"/>
          <p:cNvCxnSpPr/>
          <p:nvPr userDrawn="1"/>
        </p:nvCxnSpPr>
        <p:spPr>
          <a:xfrm>
            <a:off x="604841" y="2144712"/>
            <a:ext cx="13449301"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Date Placeholder 3"/>
          <p:cNvSpPr>
            <a:spLocks noGrp="1"/>
          </p:cNvSpPr>
          <p:nvPr>
            <p:ph type="dt" sz="half" idx="2"/>
          </p:nvPr>
        </p:nvSpPr>
        <p:spPr>
          <a:xfrm>
            <a:off x="477523" y="7627623"/>
            <a:ext cx="1385195" cy="438150"/>
          </a:xfrm>
          <a:prstGeom prst="rect">
            <a:avLst/>
          </a:prstGeom>
        </p:spPr>
        <p:txBody>
          <a:bodyPr vert="horz" lIns="130609" tIns="65305" rIns="130609" bIns="65305" rtlCol="0" anchor="ctr"/>
          <a:lstStyle>
            <a:lvl1pPr algn="l">
              <a:defRPr sz="1000">
                <a:solidFill>
                  <a:srgbClr val="AAAFB9"/>
                </a:solidFill>
                <a:latin typeface="Arial"/>
                <a:cs typeface="Arial"/>
              </a:defRPr>
            </a:lvl1pPr>
          </a:lstStyle>
          <a:p>
            <a:r>
              <a:rPr lang="en-US"/>
              <a:t>3/22/2018</a:t>
            </a:r>
            <a:endParaRPr lang="en-US" dirty="0"/>
          </a:p>
        </p:txBody>
      </p:sp>
      <p:sp>
        <p:nvSpPr>
          <p:cNvPr id="8" name="Footer Placeholder 4"/>
          <p:cNvSpPr>
            <a:spLocks noGrp="1"/>
          </p:cNvSpPr>
          <p:nvPr>
            <p:ph type="ftr" sz="quarter" idx="3"/>
          </p:nvPr>
        </p:nvSpPr>
        <p:spPr>
          <a:xfrm>
            <a:off x="1862718" y="7627623"/>
            <a:ext cx="7514965" cy="438150"/>
          </a:xfrm>
          <a:prstGeom prst="rect">
            <a:avLst/>
          </a:prstGeom>
        </p:spPr>
        <p:txBody>
          <a:bodyPr vert="horz" lIns="130609" tIns="65305" rIns="130609" bIns="65305" rtlCol="0" anchor="ctr"/>
          <a:lstStyle>
            <a:lvl1pPr algn="l">
              <a:defRPr sz="1000">
                <a:solidFill>
                  <a:srgbClr val="AAAFB9"/>
                </a:solidFill>
                <a:latin typeface="Arial"/>
                <a:cs typeface="Arial"/>
              </a:defRPr>
            </a:lvl1pPr>
          </a:lstStyle>
          <a:p>
            <a:endParaRPr lang="en-US" dirty="0"/>
          </a:p>
        </p:txBody>
      </p:sp>
      <p:sp>
        <p:nvSpPr>
          <p:cNvPr id="9" name="Slide Number Placeholder 5"/>
          <p:cNvSpPr>
            <a:spLocks noGrp="1"/>
          </p:cNvSpPr>
          <p:nvPr>
            <p:ph type="sldNum" sz="quarter" idx="4"/>
          </p:nvPr>
        </p:nvSpPr>
        <p:spPr>
          <a:xfrm>
            <a:off x="10764520" y="7627623"/>
            <a:ext cx="3413760" cy="438150"/>
          </a:xfrm>
          <a:prstGeom prst="rect">
            <a:avLst/>
          </a:prstGeom>
        </p:spPr>
        <p:txBody>
          <a:bodyPr vert="horz" lIns="130609" tIns="65305" rIns="130609" bIns="65305" rtlCol="0" anchor="ctr"/>
          <a:lstStyle>
            <a:lvl1pPr algn="r">
              <a:defRPr sz="1000">
                <a:solidFill>
                  <a:srgbClr val="AAAFB9"/>
                </a:solidFill>
                <a:latin typeface="Arial"/>
                <a:cs typeface="Arial"/>
              </a:defRPr>
            </a:lvl1pPr>
          </a:lstStyle>
          <a:p>
            <a:fld id="{CACB3E39-5571-0247-86B7-EF41C2ABA1DB}" type="slidenum">
              <a:rPr lang="en-US" smtClean="0"/>
              <a:pPr/>
              <a:t>‹#›</a:t>
            </a:fld>
            <a:endParaRPr lang="en-US" dirty="0"/>
          </a:p>
        </p:txBody>
      </p:sp>
      <p:pic>
        <p:nvPicPr>
          <p:cNvPr id="10" name="Picture 9" descr="conduent_logo_black.eps"/>
          <p:cNvPicPr>
            <a:picLocks noChangeAspect="1"/>
          </p:cNvPicPr>
          <p:nvPr/>
        </p:nvPicPr>
        <p:blipFill>
          <a:blip r:embed="rId23"/>
          <a:stretch>
            <a:fillRect/>
          </a:stretch>
        </p:blipFill>
        <p:spPr>
          <a:xfrm>
            <a:off x="12533986" y="464601"/>
            <a:ext cx="1529109" cy="394402"/>
          </a:xfrm>
          <a:prstGeom prst="rect">
            <a:avLst/>
          </a:prstGeom>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69" r:id="rId8"/>
    <p:sldLayoutId id="2147483657" r:id="rId9"/>
    <p:sldLayoutId id="2147483658" r:id="rId10"/>
    <p:sldLayoutId id="2147483659" r:id="rId11"/>
    <p:sldLayoutId id="2147483660" r:id="rId12"/>
    <p:sldLayoutId id="2147483661" r:id="rId13"/>
    <p:sldLayoutId id="2147483662" r:id="rId14"/>
    <p:sldLayoutId id="2147483664" r:id="rId15"/>
    <p:sldLayoutId id="2147483668" r:id="rId16"/>
    <p:sldLayoutId id="2147483665" r:id="rId17"/>
    <p:sldLayoutId id="2147483666" r:id="rId18"/>
    <p:sldLayoutId id="2147483667" r:id="rId19"/>
    <p:sldLayoutId id="2147483670" r:id="rId20"/>
    <p:sldLayoutId id="2147483671" r:id="rId21"/>
  </p:sldLayoutIdLst>
  <p:hf sldNum="0" hdr="0" ftr="0"/>
  <p:txStyles>
    <p:titleStyle>
      <a:lvl1pPr algn="ctr" defTabSz="653044" rtl="0" eaLnBrk="1" latinLnBrk="0" hangingPunct="1">
        <a:spcBef>
          <a:spcPct val="0"/>
        </a:spcBef>
        <a:buNone/>
        <a:defRPr sz="6300" kern="1200">
          <a:solidFill>
            <a:schemeClr val="tx1"/>
          </a:solidFill>
          <a:latin typeface="+mj-lt"/>
          <a:ea typeface="+mj-ea"/>
          <a:cs typeface="+mj-cs"/>
        </a:defRPr>
      </a:lvl1pPr>
    </p:titleStyle>
    <p:bodyStyle>
      <a:lvl1pPr marL="489784" indent="-489784" algn="l" defTabSz="653044" rtl="0" eaLnBrk="1" latinLnBrk="0" hangingPunct="1">
        <a:spcBef>
          <a:spcPct val="20000"/>
        </a:spcBef>
        <a:buFont typeface="Arial"/>
        <a:buChar char="•"/>
        <a:defRPr sz="4600" kern="1200">
          <a:solidFill>
            <a:schemeClr val="tx1"/>
          </a:solidFill>
          <a:latin typeface="+mn-lt"/>
          <a:ea typeface="+mn-ea"/>
          <a:cs typeface="+mn-cs"/>
        </a:defRPr>
      </a:lvl1pPr>
      <a:lvl2pPr marL="1061198" indent="-408154" algn="l" defTabSz="653044" rtl="0" eaLnBrk="1" latinLnBrk="0" hangingPunct="1">
        <a:spcBef>
          <a:spcPct val="20000"/>
        </a:spcBef>
        <a:buFont typeface="Arial"/>
        <a:buChar char="–"/>
        <a:defRPr sz="4000" kern="1200">
          <a:solidFill>
            <a:schemeClr val="tx1"/>
          </a:solidFill>
          <a:latin typeface="+mn-lt"/>
          <a:ea typeface="+mn-ea"/>
          <a:cs typeface="+mn-cs"/>
        </a:defRPr>
      </a:lvl2pPr>
      <a:lvl3pPr marL="1632613" indent="-326522" algn="l" defTabSz="653044" rtl="0" eaLnBrk="1" latinLnBrk="0" hangingPunct="1">
        <a:spcBef>
          <a:spcPct val="20000"/>
        </a:spcBef>
        <a:buFont typeface="Arial"/>
        <a:buChar char="•"/>
        <a:defRPr sz="3400" kern="1200">
          <a:solidFill>
            <a:schemeClr val="tx1"/>
          </a:solidFill>
          <a:latin typeface="+mn-lt"/>
          <a:ea typeface="+mn-ea"/>
          <a:cs typeface="+mn-cs"/>
        </a:defRPr>
      </a:lvl3pPr>
      <a:lvl4pPr marL="2285657" indent="-326522" algn="l" defTabSz="653044" rtl="0" eaLnBrk="1" latinLnBrk="0" hangingPunct="1">
        <a:spcBef>
          <a:spcPct val="20000"/>
        </a:spcBef>
        <a:buFont typeface="Arial"/>
        <a:buChar char="–"/>
        <a:defRPr sz="2900" kern="1200">
          <a:solidFill>
            <a:schemeClr val="tx1"/>
          </a:solidFill>
          <a:latin typeface="+mn-lt"/>
          <a:ea typeface="+mn-ea"/>
          <a:cs typeface="+mn-cs"/>
        </a:defRPr>
      </a:lvl4pPr>
      <a:lvl5pPr marL="2938702" indent="-326522" algn="l" defTabSz="653044" rtl="0" eaLnBrk="1" latinLnBrk="0" hangingPunct="1">
        <a:spcBef>
          <a:spcPct val="20000"/>
        </a:spcBef>
        <a:buFont typeface="Arial"/>
        <a:buChar char="»"/>
        <a:defRPr sz="2900" kern="1200">
          <a:solidFill>
            <a:schemeClr val="tx1"/>
          </a:solidFill>
          <a:latin typeface="+mn-lt"/>
          <a:ea typeface="+mn-ea"/>
          <a:cs typeface="+mn-cs"/>
        </a:defRPr>
      </a:lvl5pPr>
      <a:lvl6pPr marL="3591746" indent="-326522" algn="l" defTabSz="653044" rtl="0" eaLnBrk="1" latinLnBrk="0" hangingPunct="1">
        <a:spcBef>
          <a:spcPct val="20000"/>
        </a:spcBef>
        <a:buFont typeface="Arial"/>
        <a:buChar char="•"/>
        <a:defRPr sz="2900" kern="1200">
          <a:solidFill>
            <a:schemeClr val="tx1"/>
          </a:solidFill>
          <a:latin typeface="+mn-lt"/>
          <a:ea typeface="+mn-ea"/>
          <a:cs typeface="+mn-cs"/>
        </a:defRPr>
      </a:lvl6pPr>
      <a:lvl7pPr marL="4244791" indent="-326522" algn="l" defTabSz="653044" rtl="0" eaLnBrk="1" latinLnBrk="0" hangingPunct="1">
        <a:spcBef>
          <a:spcPct val="20000"/>
        </a:spcBef>
        <a:buFont typeface="Arial"/>
        <a:buChar char="•"/>
        <a:defRPr sz="2900" kern="1200">
          <a:solidFill>
            <a:schemeClr val="tx1"/>
          </a:solidFill>
          <a:latin typeface="+mn-lt"/>
          <a:ea typeface="+mn-ea"/>
          <a:cs typeface="+mn-cs"/>
        </a:defRPr>
      </a:lvl7pPr>
      <a:lvl8pPr marL="4897837" indent="-326522" algn="l" defTabSz="653044" rtl="0" eaLnBrk="1" latinLnBrk="0" hangingPunct="1">
        <a:spcBef>
          <a:spcPct val="20000"/>
        </a:spcBef>
        <a:buFont typeface="Arial"/>
        <a:buChar char="•"/>
        <a:defRPr sz="2900" kern="1200">
          <a:solidFill>
            <a:schemeClr val="tx1"/>
          </a:solidFill>
          <a:latin typeface="+mn-lt"/>
          <a:ea typeface="+mn-ea"/>
          <a:cs typeface="+mn-cs"/>
        </a:defRPr>
      </a:lvl8pPr>
      <a:lvl9pPr marL="5550882" indent="-326522" algn="l" defTabSz="653044" rtl="0" eaLnBrk="1" latinLnBrk="0" hangingPunct="1">
        <a:spcBef>
          <a:spcPct val="20000"/>
        </a:spcBef>
        <a:buFont typeface="Arial"/>
        <a:buChar char="•"/>
        <a:defRPr sz="2900" kern="1200">
          <a:solidFill>
            <a:schemeClr val="tx1"/>
          </a:solidFill>
          <a:latin typeface="+mn-lt"/>
          <a:ea typeface="+mn-ea"/>
          <a:cs typeface="+mn-cs"/>
        </a:defRPr>
      </a:lvl9pPr>
    </p:bodyStyle>
    <p:otherStyle>
      <a:defPPr>
        <a:defRPr lang="en-US"/>
      </a:defPPr>
      <a:lvl1pPr marL="0" algn="l" defTabSz="653044" rtl="0" eaLnBrk="1" latinLnBrk="0" hangingPunct="1">
        <a:defRPr sz="2600" kern="1200">
          <a:solidFill>
            <a:schemeClr val="tx1"/>
          </a:solidFill>
          <a:latin typeface="+mn-lt"/>
          <a:ea typeface="+mn-ea"/>
          <a:cs typeface="+mn-cs"/>
        </a:defRPr>
      </a:lvl1pPr>
      <a:lvl2pPr marL="653044" algn="l" defTabSz="653044" rtl="0" eaLnBrk="1" latinLnBrk="0" hangingPunct="1">
        <a:defRPr sz="2600" kern="1200">
          <a:solidFill>
            <a:schemeClr val="tx1"/>
          </a:solidFill>
          <a:latin typeface="+mn-lt"/>
          <a:ea typeface="+mn-ea"/>
          <a:cs typeface="+mn-cs"/>
        </a:defRPr>
      </a:lvl2pPr>
      <a:lvl3pPr marL="1306090" algn="l" defTabSz="653044" rtl="0" eaLnBrk="1" latinLnBrk="0" hangingPunct="1">
        <a:defRPr sz="2600" kern="1200">
          <a:solidFill>
            <a:schemeClr val="tx1"/>
          </a:solidFill>
          <a:latin typeface="+mn-lt"/>
          <a:ea typeface="+mn-ea"/>
          <a:cs typeface="+mn-cs"/>
        </a:defRPr>
      </a:lvl3pPr>
      <a:lvl4pPr marL="1959135" algn="l" defTabSz="653044" rtl="0" eaLnBrk="1" latinLnBrk="0" hangingPunct="1">
        <a:defRPr sz="2600" kern="1200">
          <a:solidFill>
            <a:schemeClr val="tx1"/>
          </a:solidFill>
          <a:latin typeface="+mn-lt"/>
          <a:ea typeface="+mn-ea"/>
          <a:cs typeface="+mn-cs"/>
        </a:defRPr>
      </a:lvl4pPr>
      <a:lvl5pPr marL="2612181" algn="l" defTabSz="653044" rtl="0" eaLnBrk="1" latinLnBrk="0" hangingPunct="1">
        <a:defRPr sz="2600" kern="1200">
          <a:solidFill>
            <a:schemeClr val="tx1"/>
          </a:solidFill>
          <a:latin typeface="+mn-lt"/>
          <a:ea typeface="+mn-ea"/>
          <a:cs typeface="+mn-cs"/>
        </a:defRPr>
      </a:lvl5pPr>
      <a:lvl6pPr marL="3265225" algn="l" defTabSz="653044" rtl="0" eaLnBrk="1" latinLnBrk="0" hangingPunct="1">
        <a:defRPr sz="2600" kern="1200">
          <a:solidFill>
            <a:schemeClr val="tx1"/>
          </a:solidFill>
          <a:latin typeface="+mn-lt"/>
          <a:ea typeface="+mn-ea"/>
          <a:cs typeface="+mn-cs"/>
        </a:defRPr>
      </a:lvl6pPr>
      <a:lvl7pPr marL="3918270" algn="l" defTabSz="653044" rtl="0" eaLnBrk="1" latinLnBrk="0" hangingPunct="1">
        <a:defRPr sz="2600" kern="1200">
          <a:solidFill>
            <a:schemeClr val="tx1"/>
          </a:solidFill>
          <a:latin typeface="+mn-lt"/>
          <a:ea typeface="+mn-ea"/>
          <a:cs typeface="+mn-cs"/>
        </a:defRPr>
      </a:lvl7pPr>
      <a:lvl8pPr marL="4571314" algn="l" defTabSz="653044" rtl="0" eaLnBrk="1" latinLnBrk="0" hangingPunct="1">
        <a:defRPr sz="2600" kern="1200">
          <a:solidFill>
            <a:schemeClr val="tx1"/>
          </a:solidFill>
          <a:latin typeface="+mn-lt"/>
          <a:ea typeface="+mn-ea"/>
          <a:cs typeface="+mn-cs"/>
        </a:defRPr>
      </a:lvl8pPr>
      <a:lvl9pPr marL="5224359" algn="l" defTabSz="653044"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0.xml"/><Relationship Id="rId4" Type="http://schemas.openxmlformats.org/officeDocument/2006/relationships/hyperlink" Target="CMS-1500%20Online%20Claims%20Entry%20updated.ppt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1.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1.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1.xml"/></Relationships>
</file>

<file path=ppt/slides/_rels/slide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1.xml"/></Relationships>
</file>

<file path=ppt/slides/_rels/slide2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1.xml"/></Relationships>
</file>

<file path=ppt/slides/_rels/slide2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1.xml"/></Relationships>
</file>

<file path=ppt/slides/_rels/slide2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8.xml"/><Relationship Id="rId1" Type="http://schemas.openxmlformats.org/officeDocument/2006/relationships/slideLayout" Target="../slideLayouts/slideLayout2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3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1.xml"/><Relationship Id="rId1" Type="http://schemas.openxmlformats.org/officeDocument/2006/relationships/slideLayout" Target="../slideLayouts/slideLayout21.xml"/></Relationships>
</file>

<file path=ppt/slides/_rels/slide3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2.xml"/><Relationship Id="rId1" Type="http://schemas.openxmlformats.org/officeDocument/2006/relationships/slideLayout" Target="../slideLayouts/slideLayout20.xml"/></Relationships>
</file>

<file path=ppt/slides/_rels/slide3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3.xml"/><Relationship Id="rId1" Type="http://schemas.openxmlformats.org/officeDocument/2006/relationships/slideLayout" Target="../slideLayouts/slideLayout21.xml"/></Relationships>
</file>

<file path=ppt/slides/_rels/slide3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4.xml"/><Relationship Id="rId1" Type="http://schemas.openxmlformats.org/officeDocument/2006/relationships/slideLayout" Target="../slideLayouts/slideLayout2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CMS-1500%20Online%20Claims%20Entry%20updated.pptx" TargetMode="External"/><Relationship Id="rId2" Type="http://schemas.openxmlformats.org/officeDocument/2006/relationships/notesSlide" Target="../notesSlides/notesSlide15.xml"/><Relationship Id="rId1" Type="http://schemas.openxmlformats.org/officeDocument/2006/relationships/slideLayout" Target="../slideLayouts/slideLayout20.xml"/><Relationship Id="rId5" Type="http://schemas.openxmlformats.org/officeDocument/2006/relationships/image" Target="../media/image26.png"/><Relationship Id="rId4" Type="http://schemas.openxmlformats.org/officeDocument/2006/relationships/image" Target="../media/image25.png"/></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mailto:HIPAA.DeskNM@hsd.nm.gov" TargetMode="External"/><Relationship Id="rId2" Type="http://schemas.openxmlformats.org/officeDocument/2006/relationships/hyperlink" Target="https://nmmedicaid.portal.conduent.com/webportal/webRegistration/webRegStart" TargetMode="External"/><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8" Type="http://schemas.openxmlformats.org/officeDocument/2006/relationships/hyperlink" Target="http://www.hca.nm.gov/providers/rules-nm-administrative-code/" TargetMode="External"/><Relationship Id="rId3" Type="http://schemas.openxmlformats.org/officeDocument/2006/relationships/hyperlink" Target="https://nmmedicaid.portal.conduent.com/static/index.htm" TargetMode="External"/><Relationship Id="rId7" Type="http://schemas.openxmlformats.org/officeDocument/2006/relationships/hyperlink" Target="mailto:HIPAA.DeskNM@hsd.nm.gov" TargetMode="External"/><Relationship Id="rId2" Type="http://schemas.openxmlformats.org/officeDocument/2006/relationships/notesSlide" Target="../notesSlides/notesSlide18.xml"/><Relationship Id="rId1" Type="http://schemas.openxmlformats.org/officeDocument/2006/relationships/slideLayout" Target="../slideLayouts/slideLayout8.xml"/><Relationship Id="rId6" Type="http://schemas.openxmlformats.org/officeDocument/2006/relationships/hyperlink" Target="mailto:NMProviderSUPPORT@conduent.com" TargetMode="External"/><Relationship Id="rId5" Type="http://schemas.openxmlformats.org/officeDocument/2006/relationships/hyperlink" Target="mailto:HSD.PEDeterminers@state.nm.us" TargetMode="External"/><Relationship Id="rId4" Type="http://schemas.openxmlformats.org/officeDocument/2006/relationships/hyperlink" Target="http://www.hca.nm.gov/" TargetMode="External"/><Relationship Id="rId9" Type="http://schemas.openxmlformats.org/officeDocument/2006/relationships/hyperlink" Target="https://www.yes.state.nm.us/yesnm/home/inde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solidFill>
            <a:schemeClr val="bg1"/>
          </a:solidFill>
        </p:spPr>
        <p:txBody>
          <a:bodyPr/>
          <a:lstStyle/>
          <a:p>
            <a:r>
              <a:rPr lang="en-US" dirty="0">
                <a:solidFill>
                  <a:schemeClr val="tx1"/>
                </a:solidFill>
              </a:rPr>
              <a:t>CMS-1500 Online Claims Entry</a:t>
            </a:r>
          </a:p>
        </p:txBody>
      </p:sp>
      <p:sp>
        <p:nvSpPr>
          <p:cNvPr id="8" name="Content Placeholder 7"/>
          <p:cNvSpPr>
            <a:spLocks noGrp="1"/>
          </p:cNvSpPr>
          <p:nvPr>
            <p:ph sz="quarter" idx="14"/>
          </p:nvPr>
        </p:nvSpPr>
        <p:spPr/>
        <p:txBody>
          <a:bodyPr/>
          <a:lstStyle/>
          <a:p>
            <a:r>
              <a:rPr lang="en-US" dirty="0" err="1"/>
              <a:t>Conduent</a:t>
            </a:r>
            <a:r>
              <a:rPr lang="en-US" dirty="0"/>
              <a:t> </a:t>
            </a:r>
          </a:p>
          <a:p>
            <a:r>
              <a:rPr lang="en-US" dirty="0"/>
              <a:t>Government Healthcare Solutions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699" y="1397000"/>
            <a:ext cx="13581063" cy="1371600"/>
          </a:xfrm>
        </p:spPr>
        <p:txBody>
          <a:bodyPr/>
          <a:lstStyle/>
          <a:p>
            <a:r>
              <a:rPr lang="en-US" sz="4400" dirty="0"/>
              <a:t>Timely Filing Limit</a:t>
            </a:r>
          </a:p>
        </p:txBody>
      </p:sp>
      <p:sp>
        <p:nvSpPr>
          <p:cNvPr id="3" name="Date Placeholder 2"/>
          <p:cNvSpPr>
            <a:spLocks noGrp="1"/>
          </p:cNvSpPr>
          <p:nvPr>
            <p:ph type="dt" sz="half" idx="10"/>
          </p:nvPr>
        </p:nvSpPr>
        <p:spPr/>
        <p:txBody>
          <a:bodyPr/>
          <a:lstStyle/>
          <a:p>
            <a:r>
              <a:rPr lang="en-US"/>
              <a:t>10/9/2017</a:t>
            </a:r>
            <a:endParaRPr lang="en-US" dirty="0"/>
          </a:p>
        </p:txBody>
      </p:sp>
      <p:sp>
        <p:nvSpPr>
          <p:cNvPr id="4" name="Footer Placeholder 3"/>
          <p:cNvSpPr>
            <a:spLocks noGrp="1"/>
          </p:cNvSpPr>
          <p:nvPr>
            <p:ph type="ftr" sz="quarter" idx="11"/>
          </p:nvPr>
        </p:nvSpPr>
        <p:spPr/>
        <p:txBody>
          <a:bodyPr/>
          <a:lstStyle/>
          <a:p>
            <a:r>
              <a:rPr lang="en-US"/>
              <a:t>Family Planning Workshop</a:t>
            </a:r>
            <a:endParaRPr lang="en-US" dirty="0"/>
          </a:p>
        </p:txBody>
      </p:sp>
      <p:sp>
        <p:nvSpPr>
          <p:cNvPr id="5" name="Text Placeholder 4"/>
          <p:cNvSpPr>
            <a:spLocks noGrp="1"/>
          </p:cNvSpPr>
          <p:nvPr>
            <p:ph type="body" sz="quarter" idx="13"/>
          </p:nvPr>
        </p:nvSpPr>
        <p:spPr>
          <a:xfrm>
            <a:off x="520699" y="2260600"/>
            <a:ext cx="13183269" cy="3815347"/>
          </a:xfrm>
        </p:spPr>
        <p:txBody>
          <a:bodyPr/>
          <a:lstStyle/>
          <a:p>
            <a:pPr marL="342900" indent="-342900">
              <a:buFont typeface="Arial" panose="020B0604020202020204" pitchFamily="34" charset="0"/>
              <a:buChar char="•"/>
            </a:pPr>
            <a:r>
              <a:rPr lang="en-US" dirty="0"/>
              <a:t>The initial timely filing limit for claims is 90 days from the last date of service on the claim or the payment date of a Medicare or commercial insurance EOB.  </a:t>
            </a:r>
          </a:p>
          <a:p>
            <a:pPr marL="342900" indent="-342900">
              <a:buFont typeface="Arial" panose="020B0604020202020204" pitchFamily="34" charset="0"/>
              <a:buChar char="•"/>
            </a:pPr>
            <a:r>
              <a:rPr lang="en-US" dirty="0"/>
              <a:t>If a claim is denied, a 90 day grace period begins on the remittance date of the denial. The claim must be resubmitted within this 90 day period, and can be resubmitted as many times as needed.</a:t>
            </a:r>
          </a:p>
          <a:p>
            <a:pPr marL="342900" indent="-342900">
              <a:buFont typeface="Arial" panose="020B0604020202020204" pitchFamily="34" charset="0"/>
              <a:buChar char="•"/>
            </a:pPr>
            <a:r>
              <a:rPr lang="en-US" dirty="0"/>
              <a:t>The TCN of the original denied claim is required for proof of timely filing on resubmitted claims. Claims submitted electronically, on paper, or on the web portal can be used for proof of timely filing on web portal resubmissions.</a:t>
            </a:r>
          </a:p>
          <a:p>
            <a:endParaRPr lang="en-US" dirty="0"/>
          </a:p>
        </p:txBody>
      </p:sp>
    </p:spTree>
    <p:extLst>
      <p:ext uri="{BB962C8B-B14F-4D97-AF65-F5344CB8AC3E}">
        <p14:creationId xmlns:p14="http://schemas.microsoft.com/office/powerpoint/2010/main" val="2495748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709226D-99FC-4DA4-B4CA-3905CCB4FDAA}"/>
              </a:ext>
            </a:extLst>
          </p:cNvPr>
          <p:cNvPicPr>
            <a:picLocks noChangeAspect="1"/>
          </p:cNvPicPr>
          <p:nvPr/>
        </p:nvPicPr>
        <p:blipFill>
          <a:blip r:embed="rId3"/>
          <a:stretch>
            <a:fillRect/>
          </a:stretch>
        </p:blipFill>
        <p:spPr>
          <a:xfrm>
            <a:off x="618724" y="2467110"/>
            <a:ext cx="11529369" cy="2501931"/>
          </a:xfrm>
          <a:prstGeom prst="rect">
            <a:avLst/>
          </a:prstGeom>
        </p:spPr>
      </p:pic>
      <p:sp>
        <p:nvSpPr>
          <p:cNvPr id="38914" name="Rectangle 2"/>
          <p:cNvSpPr>
            <a:spLocks noGrp="1" noChangeArrowheads="1"/>
          </p:cNvSpPr>
          <p:nvPr>
            <p:ph type="title"/>
          </p:nvPr>
        </p:nvSpPr>
        <p:spPr>
          <a:xfrm>
            <a:off x="604517" y="569617"/>
            <a:ext cx="13459968" cy="987552"/>
          </a:xfrm>
        </p:spPr>
        <p:txBody>
          <a:bodyPr/>
          <a:lstStyle/>
          <a:p>
            <a:pPr algn="l"/>
            <a:r>
              <a:rPr lang="en-US" sz="4400" dirty="0"/>
              <a:t>Timely Filing Limit </a:t>
            </a:r>
          </a:p>
        </p:txBody>
      </p:sp>
      <p:sp>
        <p:nvSpPr>
          <p:cNvPr id="38915" name="Rectangle 3"/>
          <p:cNvSpPr>
            <a:spLocks noGrp="1" noChangeArrowheads="1"/>
          </p:cNvSpPr>
          <p:nvPr>
            <p:ph idx="1"/>
          </p:nvPr>
        </p:nvSpPr>
        <p:spPr>
          <a:xfrm>
            <a:off x="618725" y="1481008"/>
            <a:ext cx="13665200" cy="889213"/>
          </a:xfrm>
        </p:spPr>
        <p:txBody>
          <a:bodyPr/>
          <a:lstStyle/>
          <a:p>
            <a:pPr marL="0" indent="0">
              <a:buNone/>
            </a:pPr>
            <a:r>
              <a:rPr lang="en-US" sz="2000" dirty="0"/>
              <a:t>When resubmitting claims on the web portal, indicate the denied claim TCN in the “Timely Filing Justification – Prior TCN Number” field.</a:t>
            </a:r>
          </a:p>
          <a:p>
            <a:pPr marL="0" indent="0">
              <a:buNone/>
            </a:pPr>
            <a:endParaRPr lang="en-US" dirty="0"/>
          </a:p>
          <a:p>
            <a:endParaRPr lang="en-US" dirty="0"/>
          </a:p>
          <a:p>
            <a:endParaRPr lang="en-US" u="sng" dirty="0">
              <a:hlinkClick r:id="rId4" action="ppaction://hlinkpres?slideindex=1&amp;slidetitle="/>
            </a:endParaRPr>
          </a:p>
        </p:txBody>
      </p:sp>
      <p:sp>
        <p:nvSpPr>
          <p:cNvPr id="2" name="Date Placeholder 1"/>
          <p:cNvSpPr>
            <a:spLocks noGrp="1"/>
          </p:cNvSpPr>
          <p:nvPr>
            <p:ph type="dt" sz="half" idx="2"/>
          </p:nvPr>
        </p:nvSpPr>
        <p:spPr/>
        <p:txBody>
          <a:bodyPr/>
          <a:lstStyle/>
          <a:p>
            <a:pPr>
              <a:defRPr/>
            </a:pPr>
            <a:r>
              <a:rPr lang="en-US"/>
              <a:t>3/22/2018</a:t>
            </a:r>
            <a:endParaRPr lang="en-US" dirty="0"/>
          </a:p>
        </p:txBody>
      </p:sp>
      <p:sp>
        <p:nvSpPr>
          <p:cNvPr id="8" name="Oval 7"/>
          <p:cNvSpPr/>
          <p:nvPr/>
        </p:nvSpPr>
        <p:spPr bwMode="auto">
          <a:xfrm>
            <a:off x="783315" y="3488420"/>
            <a:ext cx="4606832" cy="459310"/>
          </a:xfrm>
          <a:prstGeom prst="ellipse">
            <a:avLst/>
          </a:prstGeom>
          <a:noFill/>
          <a:ln w="19050" cap="flat" cmpd="sng" algn="ctr">
            <a:solidFill>
              <a:srgbClr val="C00000"/>
            </a:solidFill>
            <a:prstDash val="solid"/>
            <a:round/>
            <a:headEnd type="none" w="med" len="med"/>
            <a:tailEnd type="none" w="med" len="med"/>
          </a:ln>
          <a:effectLst/>
        </p:spPr>
        <p:txBody>
          <a:bodyPr vert="horz" wrap="square" lIns="130602" tIns="130602" rIns="130602" bIns="130602" numCol="1" rtlCol="0" anchor="t" anchorCtr="0" compatLnSpc="1">
            <a:prstTxWarp prst="textNoShape">
              <a:avLst/>
            </a:prstTxWarp>
          </a:bodyPr>
          <a:lstStyle/>
          <a:p>
            <a:pPr defTabSz="1306025"/>
            <a:endParaRPr lang="en-US" sz="2900" dirty="0"/>
          </a:p>
        </p:txBody>
      </p:sp>
    </p:spTree>
    <p:extLst>
      <p:ext uri="{BB962C8B-B14F-4D97-AF65-F5344CB8AC3E}">
        <p14:creationId xmlns:p14="http://schemas.microsoft.com/office/powerpoint/2010/main" val="39649919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015865" y="3581400"/>
            <a:ext cx="8741231" cy="1371600"/>
          </a:xfrm>
          <a:solidFill>
            <a:schemeClr val="bg1"/>
          </a:solidFill>
        </p:spPr>
        <p:txBody>
          <a:bodyPr/>
          <a:lstStyle/>
          <a:p>
            <a:r>
              <a:rPr lang="en-US" dirty="0">
                <a:solidFill>
                  <a:schemeClr val="tx1"/>
                </a:solidFill>
              </a:rPr>
              <a:t>Add/Manage Templates</a:t>
            </a:r>
          </a:p>
        </p:txBody>
      </p:sp>
      <p:sp>
        <p:nvSpPr>
          <p:cNvPr id="8" name="Content Placeholder 7"/>
          <p:cNvSpPr>
            <a:spLocks noGrp="1"/>
          </p:cNvSpPr>
          <p:nvPr>
            <p:ph sz="quarter" idx="14"/>
          </p:nvPr>
        </p:nvSpPr>
        <p:spPr/>
        <p:txBody>
          <a:bodyPr/>
          <a:lstStyle/>
          <a:p>
            <a:r>
              <a:rPr lang="en-US" dirty="0" err="1"/>
              <a:t>Conduent</a:t>
            </a:r>
            <a:r>
              <a:rPr lang="en-US" dirty="0"/>
              <a:t> </a:t>
            </a:r>
          </a:p>
          <a:p>
            <a:r>
              <a:rPr lang="en-US" dirty="0"/>
              <a:t>Government Healthcare Solutions</a:t>
            </a:r>
          </a:p>
        </p:txBody>
      </p:sp>
    </p:spTree>
    <p:extLst>
      <p:ext uri="{BB962C8B-B14F-4D97-AF65-F5344CB8AC3E}">
        <p14:creationId xmlns:p14="http://schemas.microsoft.com/office/powerpoint/2010/main" val="3355282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699" y="1397000"/>
            <a:ext cx="13581063" cy="1371600"/>
          </a:xfrm>
        </p:spPr>
        <p:txBody>
          <a:bodyPr/>
          <a:lstStyle/>
          <a:p>
            <a:r>
              <a:rPr lang="en-US" sz="4400" dirty="0"/>
              <a:t>Claim Templates</a:t>
            </a:r>
          </a:p>
        </p:txBody>
      </p:sp>
      <p:sp>
        <p:nvSpPr>
          <p:cNvPr id="3" name="Date Placeholder 2"/>
          <p:cNvSpPr>
            <a:spLocks noGrp="1"/>
          </p:cNvSpPr>
          <p:nvPr>
            <p:ph type="dt" sz="half" idx="10"/>
          </p:nvPr>
        </p:nvSpPr>
        <p:spPr/>
        <p:txBody>
          <a:bodyPr/>
          <a:lstStyle/>
          <a:p>
            <a:r>
              <a:rPr lang="en-US"/>
              <a:t>10/9/2017</a:t>
            </a:r>
            <a:endParaRPr lang="en-US" dirty="0"/>
          </a:p>
        </p:txBody>
      </p:sp>
      <p:sp>
        <p:nvSpPr>
          <p:cNvPr id="4" name="Footer Placeholder 3"/>
          <p:cNvSpPr>
            <a:spLocks noGrp="1"/>
          </p:cNvSpPr>
          <p:nvPr>
            <p:ph type="ftr" sz="quarter" idx="11"/>
          </p:nvPr>
        </p:nvSpPr>
        <p:spPr/>
        <p:txBody>
          <a:bodyPr/>
          <a:lstStyle/>
          <a:p>
            <a:r>
              <a:rPr lang="en-US"/>
              <a:t>Family Planning Workshop</a:t>
            </a:r>
            <a:endParaRPr lang="en-US" dirty="0"/>
          </a:p>
        </p:txBody>
      </p:sp>
      <p:sp>
        <p:nvSpPr>
          <p:cNvPr id="5" name="Text Placeholder 4"/>
          <p:cNvSpPr>
            <a:spLocks noGrp="1"/>
          </p:cNvSpPr>
          <p:nvPr>
            <p:ph type="body" sz="quarter" idx="13"/>
          </p:nvPr>
        </p:nvSpPr>
        <p:spPr>
          <a:xfrm>
            <a:off x="520699" y="2260600"/>
            <a:ext cx="13183269" cy="2973137"/>
          </a:xfrm>
        </p:spPr>
        <p:txBody>
          <a:bodyPr/>
          <a:lstStyle/>
          <a:p>
            <a:pPr marL="342900" indent="-342900">
              <a:buFont typeface="Arial" panose="020B0604020202020204" pitchFamily="34" charset="0"/>
              <a:buChar char="•"/>
            </a:pPr>
            <a:r>
              <a:rPr lang="en-US" dirty="0"/>
              <a:t>Claim Templates are used to expedite entry of multiple claims that have the same information (same client, identical charge lines, etc.)  </a:t>
            </a:r>
          </a:p>
          <a:p>
            <a:pPr marL="342900" indent="-342900">
              <a:buFont typeface="Arial" panose="020B0604020202020204" pitchFamily="34" charset="0"/>
              <a:buChar char="•"/>
            </a:pPr>
            <a:r>
              <a:rPr lang="en-US" dirty="0"/>
              <a:t>Claim templates are unique to each biller account.</a:t>
            </a:r>
          </a:p>
          <a:p>
            <a:pPr marL="342900" indent="-342900">
              <a:buFont typeface="Arial" panose="020B0604020202020204" pitchFamily="34" charset="0"/>
              <a:buChar char="•"/>
            </a:pPr>
            <a:r>
              <a:rPr lang="en-US" dirty="0"/>
              <a:t>Each biller account can have up to 25 templates at one time.</a:t>
            </a:r>
          </a:p>
          <a:p>
            <a:endParaRPr lang="en-US" dirty="0"/>
          </a:p>
        </p:txBody>
      </p:sp>
    </p:spTree>
    <p:extLst>
      <p:ext uri="{BB962C8B-B14F-4D97-AF65-F5344CB8AC3E}">
        <p14:creationId xmlns:p14="http://schemas.microsoft.com/office/powerpoint/2010/main" val="1705687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3157A41-1D21-49FD-B2DE-B9FD9405A603}"/>
              </a:ext>
            </a:extLst>
          </p:cNvPr>
          <p:cNvPicPr>
            <a:picLocks noChangeAspect="1"/>
          </p:cNvPicPr>
          <p:nvPr/>
        </p:nvPicPr>
        <p:blipFill>
          <a:blip r:embed="rId2"/>
          <a:stretch>
            <a:fillRect/>
          </a:stretch>
        </p:blipFill>
        <p:spPr>
          <a:xfrm>
            <a:off x="698891" y="2367722"/>
            <a:ext cx="12268648" cy="3515720"/>
          </a:xfrm>
          <a:prstGeom prst="rect">
            <a:avLst/>
          </a:prstGeom>
        </p:spPr>
      </p:pic>
      <p:sp>
        <p:nvSpPr>
          <p:cNvPr id="2" name="Title 1"/>
          <p:cNvSpPr>
            <a:spLocks noGrp="1"/>
          </p:cNvSpPr>
          <p:nvPr>
            <p:ph type="title"/>
          </p:nvPr>
        </p:nvSpPr>
        <p:spPr/>
        <p:txBody>
          <a:bodyPr/>
          <a:lstStyle/>
          <a:p>
            <a:pPr algn="l"/>
            <a:r>
              <a:rPr lang="en-US" sz="4400" dirty="0"/>
              <a:t>Claim Templates</a:t>
            </a:r>
          </a:p>
        </p:txBody>
      </p:sp>
      <p:sp>
        <p:nvSpPr>
          <p:cNvPr id="10" name="Rectangle 9"/>
          <p:cNvSpPr/>
          <p:nvPr/>
        </p:nvSpPr>
        <p:spPr bwMode="auto">
          <a:xfrm>
            <a:off x="12192000" y="3200400"/>
            <a:ext cx="1463040" cy="1097280"/>
          </a:xfrm>
          <a:prstGeom prst="rect">
            <a:avLst/>
          </a:prstGeom>
          <a:noFill/>
          <a:ln w="9525" cap="flat" cmpd="sng" algn="ctr">
            <a:noFill/>
            <a:prstDash val="solid"/>
            <a:round/>
            <a:headEnd type="none" w="med" len="med"/>
            <a:tailEnd type="none" w="med" len="med"/>
          </a:ln>
          <a:effectLst/>
        </p:spPr>
        <p:txBody>
          <a:bodyPr vert="horz" wrap="square" lIns="130609" tIns="130609" rIns="130609" bIns="130609" numCol="1" rtlCol="0" anchor="t" anchorCtr="0" compatLnSpc="1">
            <a:prstTxWarp prst="textNoShape">
              <a:avLst/>
            </a:prstTxWarp>
          </a:bodyPr>
          <a:lstStyle/>
          <a:p>
            <a:pPr defTabSz="1306090" fontAlgn="base">
              <a:spcBef>
                <a:spcPct val="0"/>
              </a:spcBef>
              <a:spcAft>
                <a:spcPct val="0"/>
              </a:spcAft>
            </a:pPr>
            <a:endParaRPr lang="en-US" sz="2900" dirty="0">
              <a:solidFill>
                <a:schemeClr val="bg1"/>
              </a:solidFill>
            </a:endParaRPr>
          </a:p>
        </p:txBody>
      </p:sp>
      <p:sp>
        <p:nvSpPr>
          <p:cNvPr id="3" name="Oval 2"/>
          <p:cNvSpPr/>
          <p:nvPr/>
        </p:nvSpPr>
        <p:spPr bwMode="auto">
          <a:xfrm>
            <a:off x="698891" y="5322785"/>
            <a:ext cx="2560320" cy="286164"/>
          </a:xfrm>
          <a:prstGeom prst="ellipse">
            <a:avLst/>
          </a:prstGeom>
          <a:noFill/>
          <a:ln w="19050" cap="flat" cmpd="sng" algn="ctr">
            <a:solidFill>
              <a:srgbClr val="C00000"/>
            </a:solidFill>
            <a:prstDash val="solid"/>
            <a:round/>
            <a:headEnd type="none" w="med" len="med"/>
            <a:tailEnd type="none" w="med" len="med"/>
          </a:ln>
          <a:effectLst/>
        </p:spPr>
        <p:txBody>
          <a:bodyPr vert="horz" wrap="square" lIns="130609" tIns="130609" rIns="130609" bIns="130609" numCol="1" rtlCol="0" anchor="t" anchorCtr="0" compatLnSpc="1">
            <a:prstTxWarp prst="textNoShape">
              <a:avLst/>
            </a:prstTxWarp>
          </a:bodyPr>
          <a:lstStyle/>
          <a:p>
            <a:pPr defTabSz="1306090" fontAlgn="base">
              <a:spcBef>
                <a:spcPct val="0"/>
              </a:spcBef>
              <a:spcAft>
                <a:spcPct val="0"/>
              </a:spcAft>
            </a:pPr>
            <a:endParaRPr lang="en-US" sz="2900" dirty="0">
              <a:solidFill>
                <a:schemeClr val="bg1"/>
              </a:solidFill>
            </a:endParaRPr>
          </a:p>
        </p:txBody>
      </p:sp>
      <p:sp>
        <p:nvSpPr>
          <p:cNvPr id="5" name="Date Placeholder 4"/>
          <p:cNvSpPr>
            <a:spLocks noGrp="1"/>
          </p:cNvSpPr>
          <p:nvPr>
            <p:ph type="dt" sz="half" idx="2"/>
          </p:nvPr>
        </p:nvSpPr>
        <p:spPr/>
        <p:txBody>
          <a:bodyPr/>
          <a:lstStyle/>
          <a:p>
            <a:pPr>
              <a:defRPr/>
            </a:pPr>
            <a:r>
              <a:rPr lang="en-US"/>
              <a:t>3/22/2018</a:t>
            </a:r>
            <a:endParaRPr lang="en-US" dirty="0"/>
          </a:p>
        </p:txBody>
      </p:sp>
      <p:sp>
        <p:nvSpPr>
          <p:cNvPr id="4" name="TextBox 3">
            <a:extLst>
              <a:ext uri="{FF2B5EF4-FFF2-40B4-BE49-F238E27FC236}">
                <a16:creationId xmlns:a16="http://schemas.microsoft.com/office/drawing/2014/main" id="{32C78D92-C3F2-4101-8998-CC86AD717112}"/>
              </a:ext>
            </a:extLst>
          </p:cNvPr>
          <p:cNvSpPr txBox="1"/>
          <p:nvPr/>
        </p:nvSpPr>
        <p:spPr>
          <a:xfrm>
            <a:off x="698891" y="1227954"/>
            <a:ext cx="12403498" cy="892552"/>
          </a:xfrm>
          <a:prstGeom prst="rect">
            <a:avLst/>
          </a:prstGeom>
          <a:noFill/>
        </p:spPr>
        <p:txBody>
          <a:bodyPr wrap="square" rtlCol="0">
            <a:spAutoFit/>
          </a:bodyPr>
          <a:lstStyle/>
          <a:p>
            <a:r>
              <a:rPr lang="en-US" dirty="0"/>
              <a:t>To create a template, click Add Template. Choose the claim type and enter a name for the new template.</a:t>
            </a:r>
          </a:p>
        </p:txBody>
      </p:sp>
    </p:spTree>
    <p:extLst>
      <p:ext uri="{BB962C8B-B14F-4D97-AF65-F5344CB8AC3E}">
        <p14:creationId xmlns:p14="http://schemas.microsoft.com/office/powerpoint/2010/main" val="521350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400" dirty="0"/>
              <a:t>Claim Templates</a:t>
            </a:r>
          </a:p>
        </p:txBody>
      </p:sp>
      <p:sp>
        <p:nvSpPr>
          <p:cNvPr id="3" name="Date Placeholder 2"/>
          <p:cNvSpPr>
            <a:spLocks noGrp="1"/>
          </p:cNvSpPr>
          <p:nvPr>
            <p:ph type="dt" sz="half" idx="2"/>
          </p:nvPr>
        </p:nvSpPr>
        <p:spPr/>
        <p:txBody>
          <a:bodyPr/>
          <a:lstStyle/>
          <a:p>
            <a:pPr>
              <a:defRPr/>
            </a:pPr>
            <a:r>
              <a:rPr lang="en-US"/>
              <a:t>3/22/2018</a:t>
            </a:r>
            <a:endParaRPr lang="en-US" dirty="0"/>
          </a:p>
        </p:txBody>
      </p:sp>
      <p:sp>
        <p:nvSpPr>
          <p:cNvPr id="4" name="TextBox 3">
            <a:extLst>
              <a:ext uri="{FF2B5EF4-FFF2-40B4-BE49-F238E27FC236}">
                <a16:creationId xmlns:a16="http://schemas.microsoft.com/office/drawing/2014/main" id="{F7041C45-05E5-4B28-859F-325CFD7C97BA}"/>
              </a:ext>
            </a:extLst>
          </p:cNvPr>
          <p:cNvSpPr txBox="1"/>
          <p:nvPr/>
        </p:nvSpPr>
        <p:spPr>
          <a:xfrm>
            <a:off x="616549" y="1337250"/>
            <a:ext cx="12329430" cy="892552"/>
          </a:xfrm>
          <a:prstGeom prst="rect">
            <a:avLst/>
          </a:prstGeom>
          <a:noFill/>
        </p:spPr>
        <p:txBody>
          <a:bodyPr wrap="square" rtlCol="0">
            <a:spAutoFit/>
          </a:bodyPr>
          <a:lstStyle/>
          <a:p>
            <a:r>
              <a:rPr lang="en-US" dirty="0"/>
              <a:t>Enter the claim information to be saved on the template. When using the template to submit new claims, all of this information will already be entered. Click Save.</a:t>
            </a:r>
          </a:p>
        </p:txBody>
      </p:sp>
      <p:pic>
        <p:nvPicPr>
          <p:cNvPr id="6" name="Picture 5">
            <a:extLst>
              <a:ext uri="{FF2B5EF4-FFF2-40B4-BE49-F238E27FC236}">
                <a16:creationId xmlns:a16="http://schemas.microsoft.com/office/drawing/2014/main" id="{795072E6-289B-4AC4-AA31-129CD6E79D69}"/>
              </a:ext>
            </a:extLst>
          </p:cNvPr>
          <p:cNvPicPr>
            <a:picLocks noChangeAspect="1"/>
          </p:cNvPicPr>
          <p:nvPr/>
        </p:nvPicPr>
        <p:blipFill>
          <a:blip r:embed="rId3"/>
          <a:stretch>
            <a:fillRect/>
          </a:stretch>
        </p:blipFill>
        <p:spPr>
          <a:xfrm>
            <a:off x="616549" y="2324802"/>
            <a:ext cx="9955320" cy="4797893"/>
          </a:xfrm>
          <a:prstGeom prst="rect">
            <a:avLst/>
          </a:prstGeom>
        </p:spPr>
      </p:pic>
    </p:spTree>
    <p:extLst>
      <p:ext uri="{BB962C8B-B14F-4D97-AF65-F5344CB8AC3E}">
        <p14:creationId xmlns:p14="http://schemas.microsoft.com/office/powerpoint/2010/main" val="875975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400" dirty="0"/>
              <a:t>Claim Templates</a:t>
            </a:r>
          </a:p>
        </p:txBody>
      </p:sp>
      <p:sp>
        <p:nvSpPr>
          <p:cNvPr id="3" name="Date Placeholder 2"/>
          <p:cNvSpPr>
            <a:spLocks noGrp="1"/>
          </p:cNvSpPr>
          <p:nvPr>
            <p:ph type="dt" sz="half" idx="2"/>
          </p:nvPr>
        </p:nvSpPr>
        <p:spPr/>
        <p:txBody>
          <a:bodyPr/>
          <a:lstStyle/>
          <a:p>
            <a:pPr>
              <a:defRPr/>
            </a:pPr>
            <a:r>
              <a:rPr lang="en-US"/>
              <a:t>3/22/2018</a:t>
            </a:r>
            <a:endParaRPr lang="en-US" dirty="0"/>
          </a:p>
        </p:txBody>
      </p:sp>
      <p:sp>
        <p:nvSpPr>
          <p:cNvPr id="5" name="TextBox 4">
            <a:extLst>
              <a:ext uri="{FF2B5EF4-FFF2-40B4-BE49-F238E27FC236}">
                <a16:creationId xmlns:a16="http://schemas.microsoft.com/office/drawing/2014/main" id="{B184D631-2BAD-4D13-8821-2E903AC12F1F}"/>
              </a:ext>
            </a:extLst>
          </p:cNvPr>
          <p:cNvSpPr txBox="1"/>
          <p:nvPr/>
        </p:nvSpPr>
        <p:spPr>
          <a:xfrm>
            <a:off x="604517" y="1337250"/>
            <a:ext cx="11775978" cy="492443"/>
          </a:xfrm>
          <a:prstGeom prst="rect">
            <a:avLst/>
          </a:prstGeom>
          <a:noFill/>
        </p:spPr>
        <p:txBody>
          <a:bodyPr wrap="square" rtlCol="0">
            <a:spAutoFit/>
          </a:bodyPr>
          <a:lstStyle/>
          <a:p>
            <a:r>
              <a:rPr lang="en-US" dirty="0"/>
              <a:t>Templates can be edited or deleted using the Manage Templates function.</a:t>
            </a:r>
          </a:p>
        </p:txBody>
      </p:sp>
      <p:pic>
        <p:nvPicPr>
          <p:cNvPr id="7" name="Picture 6">
            <a:extLst>
              <a:ext uri="{FF2B5EF4-FFF2-40B4-BE49-F238E27FC236}">
                <a16:creationId xmlns:a16="http://schemas.microsoft.com/office/drawing/2014/main" id="{FF2A7FDD-5987-4555-927A-090218907639}"/>
              </a:ext>
            </a:extLst>
          </p:cNvPr>
          <p:cNvPicPr>
            <a:picLocks noChangeAspect="1"/>
          </p:cNvPicPr>
          <p:nvPr/>
        </p:nvPicPr>
        <p:blipFill>
          <a:blip r:embed="rId2"/>
          <a:stretch>
            <a:fillRect/>
          </a:stretch>
        </p:blipFill>
        <p:spPr>
          <a:xfrm>
            <a:off x="604517" y="2207093"/>
            <a:ext cx="12117834" cy="3616191"/>
          </a:xfrm>
          <a:prstGeom prst="rect">
            <a:avLst/>
          </a:prstGeom>
        </p:spPr>
      </p:pic>
      <p:sp>
        <p:nvSpPr>
          <p:cNvPr id="8" name="Oval 7">
            <a:extLst>
              <a:ext uri="{FF2B5EF4-FFF2-40B4-BE49-F238E27FC236}">
                <a16:creationId xmlns:a16="http://schemas.microsoft.com/office/drawing/2014/main" id="{9AA8F5A0-28EE-45D2-892C-D4FEE351E3BF}"/>
              </a:ext>
            </a:extLst>
          </p:cNvPr>
          <p:cNvSpPr/>
          <p:nvPr/>
        </p:nvSpPr>
        <p:spPr>
          <a:xfrm>
            <a:off x="888508" y="5385134"/>
            <a:ext cx="2131418" cy="438150"/>
          </a:xfrm>
          <a:prstGeom prst="ellipse">
            <a:avLst/>
          </a:prstGeom>
          <a:noFill/>
          <a:ln w="28575">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a:solidFill>
                <a:srgbClr val="FFFFFE"/>
              </a:solidFill>
            </a:endParaRPr>
          </a:p>
        </p:txBody>
      </p:sp>
    </p:spTree>
    <p:extLst>
      <p:ext uri="{BB962C8B-B14F-4D97-AF65-F5344CB8AC3E}">
        <p14:creationId xmlns:p14="http://schemas.microsoft.com/office/powerpoint/2010/main" val="13293507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015866" y="3581400"/>
            <a:ext cx="7785734" cy="1371600"/>
          </a:xfrm>
          <a:solidFill>
            <a:schemeClr val="bg1"/>
          </a:solidFill>
        </p:spPr>
        <p:txBody>
          <a:bodyPr/>
          <a:lstStyle/>
          <a:p>
            <a:r>
              <a:rPr lang="en-US" dirty="0">
                <a:solidFill>
                  <a:schemeClr val="tx1"/>
                </a:solidFill>
              </a:rPr>
              <a:t>Medicaid Primary Online Claim Submission</a:t>
            </a:r>
          </a:p>
        </p:txBody>
      </p:sp>
      <p:sp>
        <p:nvSpPr>
          <p:cNvPr id="8" name="Content Placeholder 7"/>
          <p:cNvSpPr>
            <a:spLocks noGrp="1"/>
          </p:cNvSpPr>
          <p:nvPr>
            <p:ph sz="quarter" idx="14"/>
          </p:nvPr>
        </p:nvSpPr>
        <p:spPr/>
        <p:txBody>
          <a:bodyPr/>
          <a:lstStyle/>
          <a:p>
            <a:r>
              <a:rPr lang="en-US" dirty="0" err="1"/>
              <a:t>Conduent</a:t>
            </a:r>
            <a:r>
              <a:rPr lang="en-US" dirty="0"/>
              <a:t> </a:t>
            </a:r>
          </a:p>
          <a:p>
            <a:r>
              <a:rPr lang="en-US" dirty="0"/>
              <a:t>Government Healthcare Solutions</a:t>
            </a:r>
          </a:p>
        </p:txBody>
      </p:sp>
    </p:spTree>
    <p:extLst>
      <p:ext uri="{BB962C8B-B14F-4D97-AF65-F5344CB8AC3E}">
        <p14:creationId xmlns:p14="http://schemas.microsoft.com/office/powerpoint/2010/main" val="2493783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5216" y="378334"/>
            <a:ext cx="13459968" cy="987552"/>
          </a:xfrm>
        </p:spPr>
        <p:txBody>
          <a:bodyPr>
            <a:normAutofit fontScale="90000"/>
          </a:bodyPr>
          <a:lstStyle/>
          <a:p>
            <a:pPr algn="l"/>
            <a:r>
              <a:rPr lang="en-US" sz="4900" dirty="0"/>
              <a:t>Online Claim Entry </a:t>
            </a:r>
            <a:br>
              <a:rPr lang="en-US" dirty="0">
                <a:solidFill>
                  <a:schemeClr val="accent1"/>
                </a:solidFill>
                <a:latin typeface="Tahoma" pitchFamily="34" charset="0"/>
              </a:rPr>
            </a:br>
            <a:endParaRPr lang="en-US" dirty="0"/>
          </a:p>
        </p:txBody>
      </p:sp>
      <p:sp>
        <p:nvSpPr>
          <p:cNvPr id="3" name="Date Placeholder 2"/>
          <p:cNvSpPr>
            <a:spLocks noGrp="1"/>
          </p:cNvSpPr>
          <p:nvPr>
            <p:ph type="dt" sz="half" idx="2"/>
          </p:nvPr>
        </p:nvSpPr>
        <p:spPr/>
        <p:txBody>
          <a:bodyPr/>
          <a:lstStyle/>
          <a:p>
            <a:pPr>
              <a:defRPr/>
            </a:pPr>
            <a:r>
              <a:rPr lang="en-US"/>
              <a:t>3/22/2018</a:t>
            </a:r>
            <a:endParaRPr lang="en-US" dirty="0"/>
          </a:p>
        </p:txBody>
      </p:sp>
      <p:sp>
        <p:nvSpPr>
          <p:cNvPr id="6" name="Rectangle 5"/>
          <p:cNvSpPr/>
          <p:nvPr/>
        </p:nvSpPr>
        <p:spPr>
          <a:xfrm>
            <a:off x="6583680" y="5411585"/>
            <a:ext cx="975360" cy="13716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130609" tIns="65305" rIns="130609" bIns="65305" rtlCol="0" anchor="ctr"/>
          <a:lstStyle/>
          <a:p>
            <a:pPr algn="ctr"/>
            <a:endParaRPr lang="en-US" dirty="0"/>
          </a:p>
        </p:txBody>
      </p:sp>
      <p:sp>
        <p:nvSpPr>
          <p:cNvPr id="4" name="TextBox 3">
            <a:extLst>
              <a:ext uri="{FF2B5EF4-FFF2-40B4-BE49-F238E27FC236}">
                <a16:creationId xmlns:a16="http://schemas.microsoft.com/office/drawing/2014/main" id="{EDA58718-2B0F-4A91-9F7D-157D1C01872B}"/>
              </a:ext>
            </a:extLst>
          </p:cNvPr>
          <p:cNvSpPr txBox="1"/>
          <p:nvPr/>
        </p:nvSpPr>
        <p:spPr>
          <a:xfrm>
            <a:off x="585215" y="1353855"/>
            <a:ext cx="13094689" cy="892552"/>
          </a:xfrm>
          <a:prstGeom prst="rect">
            <a:avLst/>
          </a:prstGeom>
          <a:noFill/>
        </p:spPr>
        <p:txBody>
          <a:bodyPr wrap="square" rtlCol="0">
            <a:spAutoFit/>
          </a:bodyPr>
          <a:lstStyle/>
          <a:p>
            <a:r>
              <a:rPr lang="en-US" dirty="0"/>
              <a:t>To initiate claim entry, click on CMS1500. Enter the Recipient ID and Client date of birth. Select a template if one is being used. </a:t>
            </a:r>
          </a:p>
        </p:txBody>
      </p:sp>
      <p:pic>
        <p:nvPicPr>
          <p:cNvPr id="7" name="Picture 6">
            <a:extLst>
              <a:ext uri="{FF2B5EF4-FFF2-40B4-BE49-F238E27FC236}">
                <a16:creationId xmlns:a16="http://schemas.microsoft.com/office/drawing/2014/main" id="{1B6962CC-F40C-468E-A0FC-8ACA1DA13264}"/>
              </a:ext>
            </a:extLst>
          </p:cNvPr>
          <p:cNvPicPr>
            <a:picLocks noChangeAspect="1"/>
          </p:cNvPicPr>
          <p:nvPr/>
        </p:nvPicPr>
        <p:blipFill>
          <a:blip r:embed="rId2"/>
          <a:stretch>
            <a:fillRect/>
          </a:stretch>
        </p:blipFill>
        <p:spPr>
          <a:xfrm>
            <a:off x="585214" y="2366718"/>
            <a:ext cx="12298463" cy="4509027"/>
          </a:xfrm>
          <a:prstGeom prst="rect">
            <a:avLst/>
          </a:prstGeom>
        </p:spPr>
      </p:pic>
      <p:sp>
        <p:nvSpPr>
          <p:cNvPr id="8" name="Oval 7">
            <a:extLst>
              <a:ext uri="{FF2B5EF4-FFF2-40B4-BE49-F238E27FC236}">
                <a16:creationId xmlns:a16="http://schemas.microsoft.com/office/drawing/2014/main" id="{D23898DC-0621-4514-88B6-1491E79F2904}"/>
              </a:ext>
            </a:extLst>
          </p:cNvPr>
          <p:cNvSpPr/>
          <p:nvPr/>
        </p:nvSpPr>
        <p:spPr>
          <a:xfrm>
            <a:off x="914400" y="4824663"/>
            <a:ext cx="1335505" cy="397042"/>
          </a:xfrm>
          <a:prstGeom prst="ellipse">
            <a:avLst/>
          </a:prstGeom>
          <a:noFill/>
          <a:ln w="1905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a:solidFill>
                <a:srgbClr val="FFFFFE"/>
              </a:solidFill>
            </a:endParaRPr>
          </a:p>
        </p:txBody>
      </p:sp>
    </p:spTree>
    <p:extLst>
      <p:ext uri="{BB962C8B-B14F-4D97-AF65-F5344CB8AC3E}">
        <p14:creationId xmlns:p14="http://schemas.microsoft.com/office/powerpoint/2010/main" val="9990593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6878" y="1570947"/>
            <a:ext cx="12637341" cy="548299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Oval 3"/>
          <p:cNvSpPr/>
          <p:nvPr/>
        </p:nvSpPr>
        <p:spPr bwMode="auto">
          <a:xfrm>
            <a:off x="1463040" y="2011680"/>
            <a:ext cx="5730240" cy="548640"/>
          </a:xfrm>
          <a:prstGeom prst="ellipse">
            <a:avLst/>
          </a:prstGeom>
          <a:noFill/>
          <a:ln w="19050" cap="flat" cmpd="sng" algn="ctr">
            <a:solidFill>
              <a:srgbClr val="C00000"/>
            </a:solidFill>
            <a:prstDash val="solid"/>
            <a:round/>
            <a:headEnd type="none" w="med" len="med"/>
            <a:tailEnd type="none" w="med" len="med"/>
          </a:ln>
          <a:effectLst/>
        </p:spPr>
        <p:txBody>
          <a:bodyPr vert="horz" wrap="square" lIns="130609" tIns="130609" rIns="130609" bIns="130609" numCol="1" rtlCol="0" anchor="t" anchorCtr="0" compatLnSpc="1">
            <a:prstTxWarp prst="textNoShape">
              <a:avLst/>
            </a:prstTxWarp>
          </a:bodyPr>
          <a:lstStyle/>
          <a:p>
            <a:pPr defTabSz="1306090" fontAlgn="base">
              <a:spcBef>
                <a:spcPct val="0"/>
              </a:spcBef>
              <a:spcAft>
                <a:spcPct val="0"/>
              </a:spcAft>
            </a:pPr>
            <a:endParaRPr lang="en-US" sz="2900" dirty="0">
              <a:solidFill>
                <a:schemeClr val="bg1"/>
              </a:solidFill>
            </a:endParaRPr>
          </a:p>
        </p:txBody>
      </p:sp>
      <p:cxnSp>
        <p:nvCxnSpPr>
          <p:cNvPr id="11" name="Straight Arrow Connector 10"/>
          <p:cNvCxnSpPr/>
          <p:nvPr/>
        </p:nvCxnSpPr>
        <p:spPr bwMode="auto">
          <a:xfrm flipH="1">
            <a:off x="7193279" y="1391102"/>
            <a:ext cx="1504749" cy="894898"/>
          </a:xfrm>
          <a:prstGeom prst="straightConnector1">
            <a:avLst/>
          </a:prstGeom>
          <a:solidFill>
            <a:schemeClr val="tx2"/>
          </a:solidFill>
          <a:ln w="19050" cap="flat" cmpd="sng" algn="ctr">
            <a:solidFill>
              <a:srgbClr val="C00000"/>
            </a:solidFill>
            <a:prstDash val="solid"/>
            <a:round/>
            <a:headEnd type="none" w="med" len="med"/>
            <a:tailEnd type="arrow"/>
          </a:ln>
          <a:effectLst/>
        </p:spPr>
      </p:cxnSp>
      <p:sp>
        <p:nvSpPr>
          <p:cNvPr id="6" name="TextBox 5"/>
          <p:cNvSpPr txBox="1"/>
          <p:nvPr/>
        </p:nvSpPr>
        <p:spPr>
          <a:xfrm>
            <a:off x="8704392" y="1246265"/>
            <a:ext cx="4462970" cy="879322"/>
          </a:xfrm>
          <a:prstGeom prst="rect">
            <a:avLst/>
          </a:prstGeom>
          <a:solidFill>
            <a:schemeClr val="bg1"/>
          </a:solidFill>
          <a:ln w="19050">
            <a:solidFill>
              <a:srgbClr val="C00000"/>
            </a:solidFill>
          </a:ln>
        </p:spPr>
        <p:txBody>
          <a:bodyPr wrap="square" lIns="130609" tIns="130609" rIns="130609" bIns="130609" rtlCol="0">
            <a:spAutoFit/>
          </a:bodyPr>
          <a:lstStyle/>
          <a:p>
            <a:pPr algn="ctr"/>
            <a:r>
              <a:rPr lang="en-US" sz="2000" dirty="0">
                <a:solidFill>
                  <a:srgbClr val="C00000"/>
                </a:solidFill>
              </a:rPr>
              <a:t>Click on the RED text for the CMS 1500 Claim form instructions</a:t>
            </a:r>
          </a:p>
        </p:txBody>
      </p:sp>
      <p:sp>
        <p:nvSpPr>
          <p:cNvPr id="3" name="Rectangle 2"/>
          <p:cNvSpPr/>
          <p:nvPr/>
        </p:nvSpPr>
        <p:spPr>
          <a:xfrm>
            <a:off x="975364" y="457203"/>
            <a:ext cx="4968583" cy="808994"/>
          </a:xfrm>
          <a:prstGeom prst="rect">
            <a:avLst/>
          </a:prstGeom>
        </p:spPr>
        <p:txBody>
          <a:bodyPr wrap="none" lIns="130609" tIns="65305" rIns="130609" bIns="65305">
            <a:spAutoFit/>
          </a:bodyPr>
          <a:lstStyle/>
          <a:p>
            <a:pPr eaLnBrk="0" hangingPunct="0"/>
            <a:r>
              <a:rPr lang="en-US" sz="4400" dirty="0">
                <a:latin typeface="+mj-lt"/>
              </a:rPr>
              <a:t>Online Claim Entry</a:t>
            </a:r>
            <a:endParaRPr lang="en-US" sz="4200" i="1" dirty="0">
              <a:latin typeface="+mj-lt"/>
            </a:endParaRPr>
          </a:p>
        </p:txBody>
      </p:sp>
      <p:sp>
        <p:nvSpPr>
          <p:cNvPr id="9" name="Rectangle 8"/>
          <p:cNvSpPr/>
          <p:nvPr/>
        </p:nvSpPr>
        <p:spPr bwMode="auto">
          <a:xfrm>
            <a:off x="5029204" y="5212080"/>
            <a:ext cx="1943099" cy="160020"/>
          </a:xfrm>
          <a:prstGeom prst="rect">
            <a:avLst/>
          </a:prstGeom>
          <a:solidFill>
            <a:schemeClr val="bg1"/>
          </a:solidFill>
          <a:ln w="9525" cap="flat" cmpd="sng" algn="ctr">
            <a:noFill/>
            <a:prstDash val="solid"/>
            <a:round/>
            <a:headEnd type="none" w="med" len="med"/>
            <a:tailEnd type="none" w="med" len="med"/>
          </a:ln>
          <a:effectLst/>
        </p:spPr>
        <p:txBody>
          <a:bodyPr vert="horz" wrap="square" lIns="130609" tIns="130609" rIns="130609" bIns="130609" numCol="1" rtlCol="0" anchor="t" anchorCtr="0" compatLnSpc="1">
            <a:prstTxWarp prst="textNoShape">
              <a:avLst/>
            </a:prstTxWarp>
          </a:bodyPr>
          <a:lstStyle/>
          <a:p>
            <a:pPr defTabSz="1306090" fontAlgn="base">
              <a:spcBef>
                <a:spcPct val="0"/>
              </a:spcBef>
              <a:spcAft>
                <a:spcPct val="0"/>
              </a:spcAft>
            </a:pPr>
            <a:endParaRPr lang="en-US" sz="2900" dirty="0">
              <a:solidFill>
                <a:schemeClr val="bg1"/>
              </a:solidFill>
            </a:endParaRPr>
          </a:p>
        </p:txBody>
      </p:sp>
      <p:sp>
        <p:nvSpPr>
          <p:cNvPr id="12" name="Date Placeholder 11"/>
          <p:cNvSpPr>
            <a:spLocks noGrp="1"/>
          </p:cNvSpPr>
          <p:nvPr>
            <p:ph type="dt" sz="half" idx="4294967295"/>
          </p:nvPr>
        </p:nvSpPr>
        <p:spPr>
          <a:xfrm>
            <a:off x="1926112" y="7607488"/>
            <a:ext cx="3218688" cy="438150"/>
          </a:xfrm>
          <a:prstGeom prst="rect">
            <a:avLst/>
          </a:prstGeom>
        </p:spPr>
        <p:txBody>
          <a:bodyPr lIns="130609" tIns="65305" rIns="130609" bIns="65305"/>
          <a:lstStyle/>
          <a:p>
            <a:pPr>
              <a:defRPr/>
            </a:pPr>
            <a:r>
              <a:rPr lang="en-US"/>
              <a:t>3/22/2018</a:t>
            </a:r>
            <a:endParaRPr lang="en-US" dirty="0"/>
          </a:p>
        </p:txBody>
      </p:sp>
    </p:spTree>
    <p:extLst>
      <p:ext uri="{BB962C8B-B14F-4D97-AF65-F5344CB8AC3E}">
        <p14:creationId xmlns:p14="http://schemas.microsoft.com/office/powerpoint/2010/main" val="2351303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3" y="7627623"/>
            <a:ext cx="1385195" cy="438150"/>
          </a:xfrm>
        </p:spPr>
        <p:txBody>
          <a:bodyPr/>
          <a:lstStyle/>
          <a:p>
            <a:r>
              <a:rPr lang="en-US"/>
              <a:t>3/22/2018</a:t>
            </a:r>
          </a:p>
        </p:txBody>
      </p:sp>
      <p:sp>
        <p:nvSpPr>
          <p:cNvPr id="9" name="Rectangle 2"/>
          <p:cNvSpPr>
            <a:spLocks noGrp="1" noChangeArrowheads="1"/>
          </p:cNvSpPr>
          <p:nvPr>
            <p:ph type="title"/>
          </p:nvPr>
        </p:nvSpPr>
        <p:spPr>
          <a:xfrm>
            <a:off x="625478" y="1419227"/>
            <a:ext cx="12248041" cy="725488"/>
          </a:xfrm>
          <a:noFill/>
        </p:spPr>
        <p:txBody>
          <a:bodyPr/>
          <a:lstStyle/>
          <a:p>
            <a:r>
              <a:rPr lang="en-US" sz="4400" dirty="0"/>
              <a:t>Purpose</a:t>
            </a:r>
          </a:p>
        </p:txBody>
      </p:sp>
      <p:sp>
        <p:nvSpPr>
          <p:cNvPr id="10" name="Rectangle 3"/>
          <p:cNvSpPr txBox="1">
            <a:spLocks noChangeArrowheads="1"/>
          </p:cNvSpPr>
          <p:nvPr/>
        </p:nvSpPr>
        <p:spPr bwMode="auto">
          <a:xfrm>
            <a:off x="625477" y="2339495"/>
            <a:ext cx="12537069" cy="4770438"/>
          </a:xfrm>
          <a:prstGeom prst="rect">
            <a:avLst/>
          </a:prstGeom>
          <a:solidFill>
            <a:schemeClr val="bg1"/>
          </a:solidFill>
          <a:ln w="9525">
            <a:noFill/>
            <a:miter lim="800000"/>
            <a:headEnd/>
            <a:tailEnd/>
          </a:ln>
          <a:effectLst/>
        </p:spPr>
        <p:txBody>
          <a:bodyPr vert="horz" wrap="square" lIns="91431" tIns="45716" rIns="91431" bIns="45716" numCol="1" anchor="t" anchorCtr="0" compatLnSpc="1">
            <a:prstTxWarp prst="textNoShape">
              <a:avLst/>
            </a:prstTxWarp>
          </a:bodyPr>
          <a:lstStyle/>
          <a:p>
            <a:pPr>
              <a:lnSpc>
                <a:spcPct val="150000"/>
              </a:lnSpc>
              <a:spcBef>
                <a:spcPts val="600"/>
              </a:spcBef>
              <a:spcAft>
                <a:spcPts val="600"/>
              </a:spcAft>
              <a:defRPr/>
            </a:pPr>
            <a:r>
              <a:rPr lang="en-US" sz="2000" kern="0" dirty="0"/>
              <a:t>The purpose of this workshop is to provide an overview of the CMS-1500 direct data entry claims submission process via the New Mexico Medicaid Web Portal. Having an understanding of CMS-1500 direct data entry will improve billing practices by reducing claim denials and ensuring all rendered services are billed properly.</a:t>
            </a:r>
            <a:r>
              <a:rPr lang="en-US" sz="2000" strike="sngStrike" kern="0" dirty="0"/>
              <a:t> </a:t>
            </a:r>
          </a:p>
        </p:txBody>
      </p:sp>
    </p:spTree>
    <p:extLst>
      <p:ext uri="{BB962C8B-B14F-4D97-AF65-F5344CB8AC3E}">
        <p14:creationId xmlns:p14="http://schemas.microsoft.com/office/powerpoint/2010/main" val="40813465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4874" y="1987995"/>
            <a:ext cx="12054924" cy="564570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 name="Rectangle 2"/>
          <p:cNvSpPr/>
          <p:nvPr/>
        </p:nvSpPr>
        <p:spPr>
          <a:xfrm>
            <a:off x="731520" y="457203"/>
            <a:ext cx="4968583" cy="808994"/>
          </a:xfrm>
          <a:prstGeom prst="rect">
            <a:avLst/>
          </a:prstGeom>
        </p:spPr>
        <p:txBody>
          <a:bodyPr wrap="none" lIns="130609" tIns="65305" rIns="130609" bIns="65305">
            <a:spAutoFit/>
          </a:bodyPr>
          <a:lstStyle/>
          <a:p>
            <a:pPr eaLnBrk="0" hangingPunct="0"/>
            <a:r>
              <a:rPr lang="en-US" sz="4400" dirty="0">
                <a:latin typeface="+mj-lt"/>
              </a:rPr>
              <a:t>Online Claim Entry</a:t>
            </a:r>
          </a:p>
        </p:txBody>
      </p:sp>
      <p:sp>
        <p:nvSpPr>
          <p:cNvPr id="6" name="Rectangle 5"/>
          <p:cNvSpPr/>
          <p:nvPr/>
        </p:nvSpPr>
        <p:spPr bwMode="auto">
          <a:xfrm>
            <a:off x="9022080" y="2190207"/>
            <a:ext cx="2560320" cy="278675"/>
          </a:xfrm>
          <a:prstGeom prst="rect">
            <a:avLst/>
          </a:prstGeom>
          <a:solidFill>
            <a:schemeClr val="bg1"/>
          </a:solidFill>
          <a:ln w="9525" cap="flat" cmpd="sng" algn="ctr">
            <a:noFill/>
            <a:prstDash val="solid"/>
            <a:round/>
            <a:headEnd type="none" w="med" len="med"/>
            <a:tailEnd type="none" w="med" len="med"/>
          </a:ln>
          <a:effectLst/>
        </p:spPr>
        <p:txBody>
          <a:bodyPr vert="horz" wrap="square" lIns="130609" tIns="130609" rIns="130609" bIns="130609" numCol="1" rtlCol="0" anchor="t" anchorCtr="0" compatLnSpc="1">
            <a:prstTxWarp prst="textNoShape">
              <a:avLst/>
            </a:prstTxWarp>
          </a:bodyPr>
          <a:lstStyle/>
          <a:p>
            <a:pPr defTabSz="1306090" fontAlgn="base">
              <a:spcBef>
                <a:spcPct val="0"/>
              </a:spcBef>
              <a:spcAft>
                <a:spcPct val="0"/>
              </a:spcAft>
            </a:pPr>
            <a:endParaRPr lang="en-US" sz="2900" dirty="0">
              <a:solidFill>
                <a:schemeClr val="bg1"/>
              </a:solidFill>
            </a:endParaRPr>
          </a:p>
        </p:txBody>
      </p:sp>
      <p:sp>
        <p:nvSpPr>
          <p:cNvPr id="10" name="Rectangle 9"/>
          <p:cNvSpPr/>
          <p:nvPr/>
        </p:nvSpPr>
        <p:spPr bwMode="auto">
          <a:xfrm>
            <a:off x="4443786" y="4962525"/>
            <a:ext cx="1521097" cy="340995"/>
          </a:xfrm>
          <a:prstGeom prst="rect">
            <a:avLst/>
          </a:prstGeom>
          <a:solidFill>
            <a:schemeClr val="bg1"/>
          </a:solidFill>
          <a:ln w="9525" cap="flat" cmpd="sng" algn="ctr">
            <a:noFill/>
            <a:prstDash val="solid"/>
            <a:round/>
            <a:headEnd type="none" w="med" len="med"/>
            <a:tailEnd type="none" w="med" len="med"/>
          </a:ln>
          <a:effectLst/>
        </p:spPr>
        <p:txBody>
          <a:bodyPr vert="horz" wrap="square" lIns="130609" tIns="130609" rIns="130609" bIns="130609" numCol="1" rtlCol="0" anchor="t" anchorCtr="0" compatLnSpc="1">
            <a:prstTxWarp prst="textNoShape">
              <a:avLst/>
            </a:prstTxWarp>
          </a:bodyPr>
          <a:lstStyle/>
          <a:p>
            <a:pPr defTabSz="1306090" fontAlgn="base">
              <a:spcBef>
                <a:spcPct val="0"/>
              </a:spcBef>
              <a:spcAft>
                <a:spcPct val="0"/>
              </a:spcAft>
            </a:pPr>
            <a:endParaRPr lang="en-US" sz="2900" dirty="0">
              <a:solidFill>
                <a:schemeClr val="bg1"/>
              </a:solidFill>
            </a:endParaRPr>
          </a:p>
        </p:txBody>
      </p:sp>
      <p:sp>
        <p:nvSpPr>
          <p:cNvPr id="15" name="TextBox 14"/>
          <p:cNvSpPr txBox="1"/>
          <p:nvPr/>
        </p:nvSpPr>
        <p:spPr>
          <a:xfrm>
            <a:off x="720271" y="1231526"/>
            <a:ext cx="12986804" cy="633101"/>
          </a:xfrm>
          <a:prstGeom prst="rect">
            <a:avLst/>
          </a:prstGeom>
          <a:noFill/>
        </p:spPr>
        <p:txBody>
          <a:bodyPr wrap="none" lIns="130609" tIns="130609" rIns="130609" bIns="130609" rtlCol="0">
            <a:spAutoFit/>
          </a:bodyPr>
          <a:lstStyle/>
          <a:p>
            <a:r>
              <a:rPr lang="en-US" sz="2400" dirty="0"/>
              <a:t>Click “Additional Recipient information” if patient condition information is needed on the claim</a:t>
            </a:r>
            <a:r>
              <a:rPr lang="en-US" sz="2400" b="1" dirty="0"/>
              <a:t>.</a:t>
            </a:r>
          </a:p>
        </p:txBody>
      </p:sp>
      <p:sp>
        <p:nvSpPr>
          <p:cNvPr id="8" name="Date Placeholder 7"/>
          <p:cNvSpPr>
            <a:spLocks noGrp="1"/>
          </p:cNvSpPr>
          <p:nvPr>
            <p:ph type="dt" sz="half" idx="4294967295"/>
          </p:nvPr>
        </p:nvSpPr>
        <p:spPr>
          <a:xfrm>
            <a:off x="1926112" y="7607488"/>
            <a:ext cx="3218688" cy="438150"/>
          </a:xfrm>
          <a:prstGeom prst="rect">
            <a:avLst/>
          </a:prstGeom>
        </p:spPr>
        <p:txBody>
          <a:bodyPr lIns="130609" tIns="65305" rIns="130609" bIns="65305"/>
          <a:lstStyle/>
          <a:p>
            <a:pPr>
              <a:defRPr/>
            </a:pPr>
            <a:r>
              <a:rPr lang="en-US"/>
              <a:t>3/22/2018</a:t>
            </a:r>
            <a:endParaRPr lang="en-US" dirty="0"/>
          </a:p>
        </p:txBody>
      </p:sp>
    </p:spTree>
    <p:extLst>
      <p:ext uri="{BB962C8B-B14F-4D97-AF65-F5344CB8AC3E}">
        <p14:creationId xmlns:p14="http://schemas.microsoft.com/office/powerpoint/2010/main" val="17733268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31521" y="548640"/>
            <a:ext cx="4968583" cy="808994"/>
          </a:xfrm>
          <a:prstGeom prst="rect">
            <a:avLst/>
          </a:prstGeom>
        </p:spPr>
        <p:txBody>
          <a:bodyPr wrap="none" lIns="130609" tIns="65305" rIns="130609" bIns="65305">
            <a:spAutoFit/>
          </a:bodyPr>
          <a:lstStyle/>
          <a:p>
            <a:r>
              <a:rPr lang="en-US" sz="4400" dirty="0">
                <a:latin typeface="+mj-lt"/>
                <a:ea typeface="Tahoma" pitchFamily="34" charset="0"/>
                <a:cs typeface="Tahoma" pitchFamily="34" charset="0"/>
              </a:rPr>
              <a:t>Online Claim Entry</a:t>
            </a:r>
          </a:p>
        </p:txBody>
      </p:sp>
      <p:sp>
        <p:nvSpPr>
          <p:cNvPr id="5" name="Date Placeholder 4"/>
          <p:cNvSpPr>
            <a:spLocks noGrp="1"/>
          </p:cNvSpPr>
          <p:nvPr>
            <p:ph type="dt" sz="half" idx="4294967295"/>
          </p:nvPr>
        </p:nvSpPr>
        <p:spPr>
          <a:xfrm>
            <a:off x="1926112" y="7607488"/>
            <a:ext cx="3218688" cy="438150"/>
          </a:xfrm>
          <a:prstGeom prst="rect">
            <a:avLst/>
          </a:prstGeom>
        </p:spPr>
        <p:txBody>
          <a:bodyPr lIns="130609" tIns="65305" rIns="130609" bIns="65305"/>
          <a:lstStyle/>
          <a:p>
            <a:pPr>
              <a:defRPr/>
            </a:pPr>
            <a:r>
              <a:rPr lang="en-US"/>
              <a:t>3/22/2018</a:t>
            </a:r>
            <a:endParaRPr lang="en-US" dirty="0"/>
          </a:p>
        </p:txBody>
      </p:sp>
      <p:sp>
        <p:nvSpPr>
          <p:cNvPr id="2" name="TextBox 1">
            <a:extLst>
              <a:ext uri="{FF2B5EF4-FFF2-40B4-BE49-F238E27FC236}">
                <a16:creationId xmlns:a16="http://schemas.microsoft.com/office/drawing/2014/main" id="{6A04C7E9-2184-4231-B5FB-AF92F33193BF}"/>
              </a:ext>
            </a:extLst>
          </p:cNvPr>
          <p:cNvSpPr txBox="1"/>
          <p:nvPr/>
        </p:nvSpPr>
        <p:spPr>
          <a:xfrm>
            <a:off x="731520" y="1550966"/>
            <a:ext cx="12743847" cy="1292662"/>
          </a:xfrm>
          <a:prstGeom prst="rect">
            <a:avLst/>
          </a:prstGeom>
          <a:noFill/>
        </p:spPr>
        <p:txBody>
          <a:bodyPr wrap="square" rtlCol="0">
            <a:spAutoFit/>
          </a:bodyPr>
          <a:lstStyle/>
          <a:p>
            <a:r>
              <a:rPr lang="en-US" dirty="0"/>
              <a:t>If there is another payer, whether services paid or denied, click on the corresponding plan. If there is not another payer, click None. Instructions for Medicare, Medicare Advantage, and Third Party Liability claims are in following sections.</a:t>
            </a:r>
          </a:p>
        </p:txBody>
      </p:sp>
      <p:pic>
        <p:nvPicPr>
          <p:cNvPr id="10" name="Picture 9">
            <a:extLst>
              <a:ext uri="{FF2B5EF4-FFF2-40B4-BE49-F238E27FC236}">
                <a16:creationId xmlns:a16="http://schemas.microsoft.com/office/drawing/2014/main" id="{7AE65DD9-5C44-4508-B029-0125DD527B68}"/>
              </a:ext>
            </a:extLst>
          </p:cNvPr>
          <p:cNvPicPr>
            <a:picLocks noChangeAspect="1"/>
          </p:cNvPicPr>
          <p:nvPr/>
        </p:nvPicPr>
        <p:blipFill>
          <a:blip r:embed="rId2"/>
          <a:stretch>
            <a:fillRect/>
          </a:stretch>
        </p:blipFill>
        <p:spPr>
          <a:xfrm>
            <a:off x="731521" y="2897276"/>
            <a:ext cx="9113124" cy="4838721"/>
          </a:xfrm>
          <a:prstGeom prst="rect">
            <a:avLst/>
          </a:prstGeom>
        </p:spPr>
      </p:pic>
    </p:spTree>
    <p:extLst>
      <p:ext uri="{BB962C8B-B14F-4D97-AF65-F5344CB8AC3E}">
        <p14:creationId xmlns:p14="http://schemas.microsoft.com/office/powerpoint/2010/main" val="38077277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97280" y="457203"/>
            <a:ext cx="11460480" cy="839772"/>
          </a:xfrm>
          <a:prstGeom prst="rect">
            <a:avLst/>
          </a:prstGeom>
        </p:spPr>
        <p:txBody>
          <a:bodyPr wrap="square" lIns="130609" tIns="65305" rIns="130609" bIns="65305">
            <a:spAutoFit/>
          </a:bodyPr>
          <a:lstStyle/>
          <a:p>
            <a:pPr eaLnBrk="0" hangingPunct="0"/>
            <a:r>
              <a:rPr lang="en-US" sz="4400" dirty="0">
                <a:latin typeface="+mj-lt"/>
              </a:rPr>
              <a:t>Online Claim Entry</a:t>
            </a:r>
          </a:p>
        </p:txBody>
      </p:sp>
      <p:sp>
        <p:nvSpPr>
          <p:cNvPr id="4" name="Date Placeholder 3"/>
          <p:cNvSpPr>
            <a:spLocks noGrp="1"/>
          </p:cNvSpPr>
          <p:nvPr>
            <p:ph type="dt" sz="half" idx="4294967295"/>
          </p:nvPr>
        </p:nvSpPr>
        <p:spPr>
          <a:xfrm>
            <a:off x="1926112" y="7607488"/>
            <a:ext cx="3218688" cy="438150"/>
          </a:xfrm>
          <a:prstGeom prst="rect">
            <a:avLst/>
          </a:prstGeom>
        </p:spPr>
        <p:txBody>
          <a:bodyPr lIns="130609" tIns="65305" rIns="130609" bIns="65305"/>
          <a:lstStyle/>
          <a:p>
            <a:pPr>
              <a:defRPr/>
            </a:pPr>
            <a:r>
              <a:rPr lang="en-US"/>
              <a:t>3/22/2018</a:t>
            </a:r>
            <a:endParaRPr lang="en-US" dirty="0"/>
          </a:p>
        </p:txBody>
      </p:sp>
      <p:sp>
        <p:nvSpPr>
          <p:cNvPr id="2" name="TextBox 1">
            <a:extLst>
              <a:ext uri="{FF2B5EF4-FFF2-40B4-BE49-F238E27FC236}">
                <a16:creationId xmlns:a16="http://schemas.microsoft.com/office/drawing/2014/main" id="{20B6B713-2AB8-4576-B9DC-755470091439}"/>
              </a:ext>
            </a:extLst>
          </p:cNvPr>
          <p:cNvSpPr txBox="1"/>
          <p:nvPr/>
        </p:nvSpPr>
        <p:spPr>
          <a:xfrm>
            <a:off x="1264615" y="1424949"/>
            <a:ext cx="10766963" cy="892552"/>
          </a:xfrm>
          <a:prstGeom prst="rect">
            <a:avLst/>
          </a:prstGeom>
          <a:noFill/>
        </p:spPr>
        <p:txBody>
          <a:bodyPr wrap="square" rtlCol="0">
            <a:spAutoFit/>
          </a:bodyPr>
          <a:lstStyle/>
          <a:p>
            <a:r>
              <a:rPr lang="en-US" dirty="0"/>
              <a:t>Enter Prior Authorization number if required, TCN for proof of timely filing for resubmission, relevant dates if required, and diagnosis codes. </a:t>
            </a:r>
          </a:p>
        </p:txBody>
      </p:sp>
      <p:pic>
        <p:nvPicPr>
          <p:cNvPr id="6" name="Picture 5">
            <a:extLst>
              <a:ext uri="{FF2B5EF4-FFF2-40B4-BE49-F238E27FC236}">
                <a16:creationId xmlns:a16="http://schemas.microsoft.com/office/drawing/2014/main" id="{C3073949-406E-4D5E-9F54-67E49866EBE2}"/>
              </a:ext>
            </a:extLst>
          </p:cNvPr>
          <p:cNvPicPr>
            <a:picLocks noChangeAspect="1"/>
          </p:cNvPicPr>
          <p:nvPr/>
        </p:nvPicPr>
        <p:blipFill>
          <a:blip r:embed="rId2"/>
          <a:stretch>
            <a:fillRect/>
          </a:stretch>
        </p:blipFill>
        <p:spPr>
          <a:xfrm>
            <a:off x="1097280" y="2445475"/>
            <a:ext cx="11695844" cy="4893788"/>
          </a:xfrm>
          <a:prstGeom prst="rect">
            <a:avLst/>
          </a:prstGeom>
        </p:spPr>
      </p:pic>
    </p:spTree>
    <p:extLst>
      <p:ext uri="{BB962C8B-B14F-4D97-AF65-F5344CB8AC3E}">
        <p14:creationId xmlns:p14="http://schemas.microsoft.com/office/powerpoint/2010/main" val="24281703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75362" y="365763"/>
            <a:ext cx="4968583" cy="808994"/>
          </a:xfrm>
          <a:prstGeom prst="rect">
            <a:avLst/>
          </a:prstGeom>
        </p:spPr>
        <p:txBody>
          <a:bodyPr wrap="none" lIns="130609" tIns="65305" rIns="130609" bIns="65305">
            <a:spAutoFit/>
          </a:bodyPr>
          <a:lstStyle/>
          <a:p>
            <a:r>
              <a:rPr lang="en-US" sz="4400" dirty="0">
                <a:latin typeface="+mj-lt"/>
              </a:rPr>
              <a:t>Online Claim Entry</a:t>
            </a:r>
          </a:p>
        </p:txBody>
      </p:sp>
      <p:sp>
        <p:nvSpPr>
          <p:cNvPr id="4" name="Date Placeholder 3"/>
          <p:cNvSpPr>
            <a:spLocks noGrp="1"/>
          </p:cNvSpPr>
          <p:nvPr>
            <p:ph type="dt" sz="half" idx="4294967295"/>
          </p:nvPr>
        </p:nvSpPr>
        <p:spPr>
          <a:xfrm>
            <a:off x="1926112" y="7607488"/>
            <a:ext cx="3218688" cy="438150"/>
          </a:xfrm>
          <a:prstGeom prst="rect">
            <a:avLst/>
          </a:prstGeom>
        </p:spPr>
        <p:txBody>
          <a:bodyPr lIns="130609" tIns="65305" rIns="130609" bIns="65305"/>
          <a:lstStyle/>
          <a:p>
            <a:pPr>
              <a:defRPr/>
            </a:pPr>
            <a:r>
              <a:rPr lang="en-US"/>
              <a:t>3/22/2018</a:t>
            </a:r>
            <a:endParaRPr lang="en-US" dirty="0"/>
          </a:p>
        </p:txBody>
      </p:sp>
      <p:sp>
        <p:nvSpPr>
          <p:cNvPr id="5" name="TextBox 4">
            <a:extLst>
              <a:ext uri="{FF2B5EF4-FFF2-40B4-BE49-F238E27FC236}">
                <a16:creationId xmlns:a16="http://schemas.microsoft.com/office/drawing/2014/main" id="{A5FE629C-07E9-417D-BB02-564159ABA546}"/>
              </a:ext>
            </a:extLst>
          </p:cNvPr>
          <p:cNvSpPr txBox="1"/>
          <p:nvPr/>
        </p:nvSpPr>
        <p:spPr>
          <a:xfrm>
            <a:off x="1017712" y="1302722"/>
            <a:ext cx="12457655" cy="1292662"/>
          </a:xfrm>
          <a:prstGeom prst="rect">
            <a:avLst/>
          </a:prstGeom>
          <a:noFill/>
        </p:spPr>
        <p:txBody>
          <a:bodyPr wrap="square" rtlCol="0">
            <a:spAutoFit/>
          </a:bodyPr>
          <a:lstStyle/>
          <a:p>
            <a:r>
              <a:rPr lang="en-US" dirty="0"/>
              <a:t>If attaching documents to the claim, click Yes on the attachment question. Open each pull-down menu and select the type of document being attached. Click upload to select each file.   </a:t>
            </a:r>
          </a:p>
        </p:txBody>
      </p:sp>
      <p:pic>
        <p:nvPicPr>
          <p:cNvPr id="8" name="Picture 7">
            <a:extLst>
              <a:ext uri="{FF2B5EF4-FFF2-40B4-BE49-F238E27FC236}">
                <a16:creationId xmlns:a16="http://schemas.microsoft.com/office/drawing/2014/main" id="{1B785A3E-489E-4FCC-8293-7070E3B9FE6E}"/>
              </a:ext>
            </a:extLst>
          </p:cNvPr>
          <p:cNvPicPr>
            <a:picLocks noChangeAspect="1"/>
          </p:cNvPicPr>
          <p:nvPr/>
        </p:nvPicPr>
        <p:blipFill>
          <a:blip r:embed="rId2"/>
          <a:stretch>
            <a:fillRect/>
          </a:stretch>
        </p:blipFill>
        <p:spPr>
          <a:xfrm>
            <a:off x="975362" y="2840354"/>
            <a:ext cx="12093851" cy="3978240"/>
          </a:xfrm>
          <a:prstGeom prst="rect">
            <a:avLst/>
          </a:prstGeom>
        </p:spPr>
      </p:pic>
    </p:spTree>
    <p:extLst>
      <p:ext uri="{BB962C8B-B14F-4D97-AF65-F5344CB8AC3E}">
        <p14:creationId xmlns:p14="http://schemas.microsoft.com/office/powerpoint/2010/main" val="33455461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31522" y="365763"/>
            <a:ext cx="11727178" cy="808994"/>
          </a:xfrm>
          <a:prstGeom prst="rect">
            <a:avLst/>
          </a:prstGeom>
        </p:spPr>
        <p:txBody>
          <a:bodyPr wrap="square" lIns="130609" tIns="65305" rIns="130609" bIns="65305">
            <a:spAutoFit/>
          </a:bodyPr>
          <a:lstStyle/>
          <a:p>
            <a:r>
              <a:rPr lang="en-US" sz="4400" dirty="0">
                <a:latin typeface="+mj-lt"/>
              </a:rPr>
              <a:t>Online Claim Entry</a:t>
            </a:r>
          </a:p>
        </p:txBody>
      </p:sp>
      <p:sp>
        <p:nvSpPr>
          <p:cNvPr id="6" name="Date Placeholder 5"/>
          <p:cNvSpPr>
            <a:spLocks noGrp="1"/>
          </p:cNvSpPr>
          <p:nvPr>
            <p:ph type="dt" sz="half" idx="4294967295"/>
          </p:nvPr>
        </p:nvSpPr>
        <p:spPr>
          <a:xfrm>
            <a:off x="1926112" y="7607488"/>
            <a:ext cx="3218688" cy="438150"/>
          </a:xfrm>
          <a:prstGeom prst="rect">
            <a:avLst/>
          </a:prstGeom>
        </p:spPr>
        <p:txBody>
          <a:bodyPr lIns="130609" tIns="65305" rIns="130609" bIns="65305"/>
          <a:lstStyle/>
          <a:p>
            <a:pPr>
              <a:defRPr/>
            </a:pPr>
            <a:r>
              <a:rPr lang="en-US"/>
              <a:t>3/22/2018</a:t>
            </a:r>
            <a:endParaRPr lang="en-US" dirty="0"/>
          </a:p>
        </p:txBody>
      </p:sp>
      <p:sp>
        <p:nvSpPr>
          <p:cNvPr id="2" name="Rectangle 1"/>
          <p:cNvSpPr/>
          <p:nvPr/>
        </p:nvSpPr>
        <p:spPr>
          <a:xfrm>
            <a:off x="1828800" y="3566160"/>
            <a:ext cx="9753600" cy="73152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130609" tIns="65305" rIns="130609" bIns="65305" rtlCol="0" anchor="ctr"/>
          <a:lstStyle/>
          <a:p>
            <a:pPr algn="ctr"/>
            <a:endParaRPr lang="en-US" dirty="0"/>
          </a:p>
        </p:txBody>
      </p:sp>
      <p:sp>
        <p:nvSpPr>
          <p:cNvPr id="7" name="Rectangle 6"/>
          <p:cNvSpPr/>
          <p:nvPr/>
        </p:nvSpPr>
        <p:spPr>
          <a:xfrm>
            <a:off x="1950720" y="3566160"/>
            <a:ext cx="9631680" cy="73152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130609" tIns="65305" rIns="130609" bIns="65305" rtlCol="0" anchor="ctr"/>
          <a:lstStyle/>
          <a:p>
            <a:pPr algn="ctr"/>
            <a:endParaRPr lang="en-US" dirty="0"/>
          </a:p>
        </p:txBody>
      </p:sp>
      <p:sp>
        <p:nvSpPr>
          <p:cNvPr id="9" name="TextBox 8">
            <a:extLst>
              <a:ext uri="{FF2B5EF4-FFF2-40B4-BE49-F238E27FC236}">
                <a16:creationId xmlns:a16="http://schemas.microsoft.com/office/drawing/2014/main" id="{EA9B8073-FA44-4B40-A7F7-FADD6A131F19}"/>
              </a:ext>
            </a:extLst>
          </p:cNvPr>
          <p:cNvSpPr txBox="1"/>
          <p:nvPr/>
        </p:nvSpPr>
        <p:spPr>
          <a:xfrm>
            <a:off x="863869" y="1371202"/>
            <a:ext cx="12127832" cy="892552"/>
          </a:xfrm>
          <a:prstGeom prst="rect">
            <a:avLst/>
          </a:prstGeom>
          <a:noFill/>
        </p:spPr>
        <p:txBody>
          <a:bodyPr wrap="square" rtlCol="0">
            <a:spAutoFit/>
          </a:bodyPr>
          <a:lstStyle/>
          <a:p>
            <a:r>
              <a:rPr lang="en-US" dirty="0"/>
              <a:t>Click Browse to select the document to be uploaded and click Add. Up to five attachments can be uploaded. </a:t>
            </a:r>
          </a:p>
        </p:txBody>
      </p:sp>
      <p:pic>
        <p:nvPicPr>
          <p:cNvPr id="14" name="Picture 13">
            <a:extLst>
              <a:ext uri="{FF2B5EF4-FFF2-40B4-BE49-F238E27FC236}">
                <a16:creationId xmlns:a16="http://schemas.microsoft.com/office/drawing/2014/main" id="{01791177-7006-4F53-A819-7E7067072257}"/>
              </a:ext>
            </a:extLst>
          </p:cNvPr>
          <p:cNvPicPr>
            <a:picLocks noChangeAspect="1"/>
          </p:cNvPicPr>
          <p:nvPr/>
        </p:nvPicPr>
        <p:blipFill>
          <a:blip r:embed="rId2"/>
          <a:stretch>
            <a:fillRect/>
          </a:stretch>
        </p:blipFill>
        <p:spPr>
          <a:xfrm>
            <a:off x="948090" y="2569111"/>
            <a:ext cx="9631679" cy="3457138"/>
          </a:xfrm>
          <a:prstGeom prst="rect">
            <a:avLst/>
          </a:prstGeom>
        </p:spPr>
      </p:pic>
    </p:spTree>
    <p:extLst>
      <p:ext uri="{BB962C8B-B14F-4D97-AF65-F5344CB8AC3E}">
        <p14:creationId xmlns:p14="http://schemas.microsoft.com/office/powerpoint/2010/main" val="11533723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53440" y="731523"/>
            <a:ext cx="12192000" cy="839772"/>
          </a:xfrm>
          <a:prstGeom prst="rect">
            <a:avLst/>
          </a:prstGeom>
        </p:spPr>
        <p:txBody>
          <a:bodyPr wrap="square" lIns="130609" tIns="65305" rIns="130609" bIns="65305">
            <a:spAutoFit/>
          </a:bodyPr>
          <a:lstStyle/>
          <a:p>
            <a:r>
              <a:rPr lang="en-US" sz="4400" dirty="0">
                <a:latin typeface="+mj-lt"/>
                <a:ea typeface="Tahoma" panose="020B0604030504040204" pitchFamily="34" charset="0"/>
                <a:cs typeface="Tahoma" panose="020B0604030504040204" pitchFamily="34" charset="0"/>
              </a:rPr>
              <a:t>Online Claim Entry</a:t>
            </a:r>
          </a:p>
        </p:txBody>
      </p:sp>
      <p:sp>
        <p:nvSpPr>
          <p:cNvPr id="5" name="Date Placeholder 4"/>
          <p:cNvSpPr>
            <a:spLocks noGrp="1"/>
          </p:cNvSpPr>
          <p:nvPr>
            <p:ph type="dt" sz="half" idx="4294967295"/>
          </p:nvPr>
        </p:nvSpPr>
        <p:spPr>
          <a:xfrm>
            <a:off x="1926112" y="7607488"/>
            <a:ext cx="3218688" cy="438150"/>
          </a:xfrm>
          <a:prstGeom prst="rect">
            <a:avLst/>
          </a:prstGeom>
        </p:spPr>
        <p:txBody>
          <a:bodyPr lIns="130609" tIns="65305" rIns="130609" bIns="65305"/>
          <a:lstStyle/>
          <a:p>
            <a:pPr>
              <a:defRPr/>
            </a:pPr>
            <a:r>
              <a:rPr lang="en-US"/>
              <a:t>3/22/2018</a:t>
            </a:r>
            <a:endParaRPr lang="en-US" dirty="0"/>
          </a:p>
        </p:txBody>
      </p:sp>
      <p:sp>
        <p:nvSpPr>
          <p:cNvPr id="2" name="TextBox 1">
            <a:extLst>
              <a:ext uri="{FF2B5EF4-FFF2-40B4-BE49-F238E27FC236}">
                <a16:creationId xmlns:a16="http://schemas.microsoft.com/office/drawing/2014/main" id="{0B2DD287-3A98-4EEC-A81B-F1B6A432E6A4}"/>
              </a:ext>
            </a:extLst>
          </p:cNvPr>
          <p:cNvSpPr txBox="1"/>
          <p:nvPr/>
        </p:nvSpPr>
        <p:spPr>
          <a:xfrm>
            <a:off x="853440" y="1804737"/>
            <a:ext cx="11310486" cy="492443"/>
          </a:xfrm>
          <a:prstGeom prst="rect">
            <a:avLst/>
          </a:prstGeom>
          <a:noFill/>
        </p:spPr>
        <p:txBody>
          <a:bodyPr wrap="square" rtlCol="0">
            <a:spAutoFit/>
          </a:bodyPr>
          <a:lstStyle/>
          <a:p>
            <a:r>
              <a:rPr lang="en-US" dirty="0"/>
              <a:t>To begin entering the service line items, click Add Service Line Item.</a:t>
            </a:r>
          </a:p>
        </p:txBody>
      </p:sp>
      <p:pic>
        <p:nvPicPr>
          <p:cNvPr id="8" name="Picture 7">
            <a:extLst>
              <a:ext uri="{FF2B5EF4-FFF2-40B4-BE49-F238E27FC236}">
                <a16:creationId xmlns:a16="http://schemas.microsoft.com/office/drawing/2014/main" id="{CC783F26-0421-4F71-B712-0E8D05C90583}"/>
              </a:ext>
            </a:extLst>
          </p:cNvPr>
          <p:cNvPicPr>
            <a:picLocks noChangeAspect="1"/>
          </p:cNvPicPr>
          <p:nvPr/>
        </p:nvPicPr>
        <p:blipFill>
          <a:blip r:embed="rId2"/>
          <a:stretch>
            <a:fillRect/>
          </a:stretch>
        </p:blipFill>
        <p:spPr>
          <a:xfrm>
            <a:off x="853440" y="2530622"/>
            <a:ext cx="11883323" cy="4170967"/>
          </a:xfrm>
          <a:prstGeom prst="rect">
            <a:avLst/>
          </a:prstGeom>
        </p:spPr>
      </p:pic>
      <p:sp>
        <p:nvSpPr>
          <p:cNvPr id="9" name="Oval 8">
            <a:extLst>
              <a:ext uri="{FF2B5EF4-FFF2-40B4-BE49-F238E27FC236}">
                <a16:creationId xmlns:a16="http://schemas.microsoft.com/office/drawing/2014/main" id="{30A7380F-8F3E-49B0-A623-32BA212A8D17}"/>
              </a:ext>
            </a:extLst>
          </p:cNvPr>
          <p:cNvSpPr/>
          <p:nvPr/>
        </p:nvSpPr>
        <p:spPr>
          <a:xfrm>
            <a:off x="697831" y="6075947"/>
            <a:ext cx="3116179" cy="625642"/>
          </a:xfrm>
          <a:prstGeom prst="ellipse">
            <a:avLst/>
          </a:prstGeom>
          <a:noFill/>
          <a:ln w="1905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a:solidFill>
                <a:srgbClr val="FFFFFE"/>
              </a:solidFill>
            </a:endParaRPr>
          </a:p>
        </p:txBody>
      </p:sp>
    </p:spTree>
    <p:extLst>
      <p:ext uri="{BB962C8B-B14F-4D97-AF65-F5344CB8AC3E}">
        <p14:creationId xmlns:p14="http://schemas.microsoft.com/office/powerpoint/2010/main" val="32764726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1" y="731523"/>
            <a:ext cx="4968583" cy="808994"/>
          </a:xfrm>
          <a:prstGeom prst="rect">
            <a:avLst/>
          </a:prstGeom>
        </p:spPr>
        <p:txBody>
          <a:bodyPr wrap="none" lIns="130609" tIns="65305" rIns="130609" bIns="65305">
            <a:spAutoFit/>
          </a:bodyPr>
          <a:lstStyle/>
          <a:p>
            <a:r>
              <a:rPr lang="en-US" sz="4400" dirty="0">
                <a:latin typeface="+mj-lt"/>
              </a:rPr>
              <a:t>Online Claim Entry</a:t>
            </a:r>
          </a:p>
        </p:txBody>
      </p:sp>
      <p:sp>
        <p:nvSpPr>
          <p:cNvPr id="5" name="Date Placeholder 4"/>
          <p:cNvSpPr>
            <a:spLocks noGrp="1"/>
          </p:cNvSpPr>
          <p:nvPr>
            <p:ph type="dt" sz="half" idx="4294967295"/>
          </p:nvPr>
        </p:nvSpPr>
        <p:spPr>
          <a:xfrm>
            <a:off x="1926112" y="7607488"/>
            <a:ext cx="3218688" cy="438150"/>
          </a:xfrm>
          <a:prstGeom prst="rect">
            <a:avLst/>
          </a:prstGeom>
        </p:spPr>
        <p:txBody>
          <a:bodyPr lIns="130609" tIns="65305" rIns="130609" bIns="65305"/>
          <a:lstStyle/>
          <a:p>
            <a:pPr>
              <a:defRPr/>
            </a:pPr>
            <a:r>
              <a:rPr lang="en-US"/>
              <a:t>3/22/2018</a:t>
            </a:r>
            <a:endParaRPr lang="en-US" dirty="0"/>
          </a:p>
        </p:txBody>
      </p:sp>
      <p:sp>
        <p:nvSpPr>
          <p:cNvPr id="2" name="TextBox 1">
            <a:extLst>
              <a:ext uri="{FF2B5EF4-FFF2-40B4-BE49-F238E27FC236}">
                <a16:creationId xmlns:a16="http://schemas.microsoft.com/office/drawing/2014/main" id="{A6738C56-03D5-4788-BFA6-63F5CA85C099}"/>
              </a:ext>
            </a:extLst>
          </p:cNvPr>
          <p:cNvSpPr txBox="1"/>
          <p:nvPr/>
        </p:nvSpPr>
        <p:spPr>
          <a:xfrm>
            <a:off x="926432" y="1684421"/>
            <a:ext cx="12548936" cy="892552"/>
          </a:xfrm>
          <a:prstGeom prst="rect">
            <a:avLst/>
          </a:prstGeom>
          <a:noFill/>
        </p:spPr>
        <p:txBody>
          <a:bodyPr wrap="square" rtlCol="0">
            <a:spAutoFit/>
          </a:bodyPr>
          <a:lstStyle/>
          <a:p>
            <a:r>
              <a:rPr lang="en-US" dirty="0"/>
              <a:t>Enter the service line information. Items with asterisk (*) are required. Enter each additional service line. </a:t>
            </a:r>
          </a:p>
        </p:txBody>
      </p:sp>
      <p:pic>
        <p:nvPicPr>
          <p:cNvPr id="7" name="Picture 6">
            <a:extLst>
              <a:ext uri="{FF2B5EF4-FFF2-40B4-BE49-F238E27FC236}">
                <a16:creationId xmlns:a16="http://schemas.microsoft.com/office/drawing/2014/main" id="{53C402D4-D636-47F7-ACE7-6838D8E1EA9F}"/>
              </a:ext>
            </a:extLst>
          </p:cNvPr>
          <p:cNvPicPr>
            <a:picLocks noChangeAspect="1"/>
          </p:cNvPicPr>
          <p:nvPr/>
        </p:nvPicPr>
        <p:blipFill>
          <a:blip r:embed="rId2"/>
          <a:stretch>
            <a:fillRect/>
          </a:stretch>
        </p:blipFill>
        <p:spPr>
          <a:xfrm>
            <a:off x="926432" y="2628659"/>
            <a:ext cx="9119936" cy="4932210"/>
          </a:xfrm>
          <a:prstGeom prst="rect">
            <a:avLst/>
          </a:prstGeom>
        </p:spPr>
      </p:pic>
    </p:spTree>
    <p:extLst>
      <p:ext uri="{BB962C8B-B14F-4D97-AF65-F5344CB8AC3E}">
        <p14:creationId xmlns:p14="http://schemas.microsoft.com/office/powerpoint/2010/main" val="18944604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2" y="731520"/>
            <a:ext cx="4968583" cy="808994"/>
          </a:xfrm>
          <a:prstGeom prst="rect">
            <a:avLst/>
          </a:prstGeom>
        </p:spPr>
        <p:txBody>
          <a:bodyPr wrap="none" lIns="130609" tIns="65305" rIns="130609" bIns="65305">
            <a:spAutoFit/>
          </a:bodyPr>
          <a:lstStyle/>
          <a:p>
            <a:r>
              <a:rPr lang="en-US" sz="4400" dirty="0">
                <a:latin typeface="+mj-lt"/>
              </a:rPr>
              <a:t>Online Claim Entry</a:t>
            </a:r>
          </a:p>
        </p:txBody>
      </p:sp>
      <p:sp>
        <p:nvSpPr>
          <p:cNvPr id="8" name="Date Placeholder 7"/>
          <p:cNvSpPr>
            <a:spLocks noGrp="1"/>
          </p:cNvSpPr>
          <p:nvPr>
            <p:ph type="dt" sz="half" idx="4294967295"/>
          </p:nvPr>
        </p:nvSpPr>
        <p:spPr>
          <a:xfrm>
            <a:off x="1926112" y="7607488"/>
            <a:ext cx="3218688" cy="438150"/>
          </a:xfrm>
          <a:prstGeom prst="rect">
            <a:avLst/>
          </a:prstGeom>
        </p:spPr>
        <p:txBody>
          <a:bodyPr lIns="130609" tIns="65305" rIns="130609" bIns="65305"/>
          <a:lstStyle/>
          <a:p>
            <a:pPr>
              <a:defRPr/>
            </a:pPr>
            <a:r>
              <a:rPr lang="en-US"/>
              <a:t>3/22/2018</a:t>
            </a:r>
            <a:endParaRPr lang="en-US" dirty="0"/>
          </a:p>
        </p:txBody>
      </p:sp>
      <p:sp>
        <p:nvSpPr>
          <p:cNvPr id="5" name="TextBox 4">
            <a:extLst>
              <a:ext uri="{FF2B5EF4-FFF2-40B4-BE49-F238E27FC236}">
                <a16:creationId xmlns:a16="http://schemas.microsoft.com/office/drawing/2014/main" id="{2D8386DB-91A4-4B66-8A36-723606A5EAD0}"/>
              </a:ext>
            </a:extLst>
          </p:cNvPr>
          <p:cNvSpPr txBox="1"/>
          <p:nvPr/>
        </p:nvSpPr>
        <p:spPr>
          <a:xfrm>
            <a:off x="740402" y="1553384"/>
            <a:ext cx="12614652" cy="892552"/>
          </a:xfrm>
          <a:prstGeom prst="rect">
            <a:avLst/>
          </a:prstGeom>
          <a:noFill/>
        </p:spPr>
        <p:txBody>
          <a:bodyPr wrap="square" rtlCol="0">
            <a:spAutoFit/>
          </a:bodyPr>
          <a:lstStyle/>
          <a:p>
            <a:r>
              <a:rPr lang="en-US" dirty="0"/>
              <a:t>Select the appropriate drug pricing statement. Enter the claim total charge in the Total Charge and Amount Due fields. Click on the Required statement and Submit.</a:t>
            </a:r>
          </a:p>
        </p:txBody>
      </p:sp>
      <p:pic>
        <p:nvPicPr>
          <p:cNvPr id="15" name="Picture 14">
            <a:extLst>
              <a:ext uri="{FF2B5EF4-FFF2-40B4-BE49-F238E27FC236}">
                <a16:creationId xmlns:a16="http://schemas.microsoft.com/office/drawing/2014/main" id="{C8B404E9-FCB2-46C9-96C2-742046B9356D}"/>
              </a:ext>
            </a:extLst>
          </p:cNvPr>
          <p:cNvPicPr>
            <a:picLocks noChangeAspect="1"/>
          </p:cNvPicPr>
          <p:nvPr/>
        </p:nvPicPr>
        <p:blipFill>
          <a:blip r:embed="rId3"/>
          <a:stretch>
            <a:fillRect/>
          </a:stretch>
        </p:blipFill>
        <p:spPr>
          <a:xfrm>
            <a:off x="740402" y="2654980"/>
            <a:ext cx="10364502" cy="4843099"/>
          </a:xfrm>
          <a:prstGeom prst="rect">
            <a:avLst/>
          </a:prstGeom>
        </p:spPr>
      </p:pic>
    </p:spTree>
    <p:extLst>
      <p:ext uri="{BB962C8B-B14F-4D97-AF65-F5344CB8AC3E}">
        <p14:creationId xmlns:p14="http://schemas.microsoft.com/office/powerpoint/2010/main" val="2522166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015865" y="3581400"/>
            <a:ext cx="8950505" cy="1371600"/>
          </a:xfrm>
          <a:solidFill>
            <a:schemeClr val="bg1"/>
          </a:solidFill>
        </p:spPr>
        <p:txBody>
          <a:bodyPr/>
          <a:lstStyle/>
          <a:p>
            <a:r>
              <a:rPr lang="en-US" dirty="0">
                <a:solidFill>
                  <a:schemeClr val="tx1"/>
                </a:solidFill>
              </a:rPr>
              <a:t>TPL Online Claim Submission</a:t>
            </a:r>
          </a:p>
        </p:txBody>
      </p:sp>
      <p:sp>
        <p:nvSpPr>
          <p:cNvPr id="8" name="Content Placeholder 7"/>
          <p:cNvSpPr>
            <a:spLocks noGrp="1"/>
          </p:cNvSpPr>
          <p:nvPr>
            <p:ph sz="quarter" idx="14"/>
          </p:nvPr>
        </p:nvSpPr>
        <p:spPr/>
        <p:txBody>
          <a:bodyPr/>
          <a:lstStyle/>
          <a:p>
            <a:r>
              <a:rPr lang="en-US" dirty="0" err="1"/>
              <a:t>Conduent</a:t>
            </a:r>
            <a:r>
              <a:rPr lang="en-US" dirty="0"/>
              <a:t> </a:t>
            </a:r>
          </a:p>
          <a:p>
            <a:r>
              <a:rPr lang="en-US" dirty="0"/>
              <a:t>Government Healthcare Solutions</a:t>
            </a:r>
          </a:p>
        </p:txBody>
      </p:sp>
    </p:spTree>
    <p:extLst>
      <p:ext uri="{BB962C8B-B14F-4D97-AF65-F5344CB8AC3E}">
        <p14:creationId xmlns:p14="http://schemas.microsoft.com/office/powerpoint/2010/main" val="1929341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3" y="7627623"/>
            <a:ext cx="1385195" cy="438150"/>
          </a:xfrm>
        </p:spPr>
        <p:txBody>
          <a:bodyPr/>
          <a:lstStyle/>
          <a:p>
            <a:r>
              <a:rPr lang="en-US"/>
              <a:t>3/22/2018</a:t>
            </a:r>
          </a:p>
        </p:txBody>
      </p:sp>
      <p:sp>
        <p:nvSpPr>
          <p:cNvPr id="9" name="Rectangle 2"/>
          <p:cNvSpPr>
            <a:spLocks noGrp="1" noChangeArrowheads="1"/>
          </p:cNvSpPr>
          <p:nvPr>
            <p:ph type="title"/>
          </p:nvPr>
        </p:nvSpPr>
        <p:spPr>
          <a:xfrm>
            <a:off x="625478" y="1390196"/>
            <a:ext cx="11131093" cy="725488"/>
          </a:xfrm>
          <a:noFill/>
        </p:spPr>
        <p:txBody>
          <a:bodyPr/>
          <a:lstStyle/>
          <a:p>
            <a:r>
              <a:rPr lang="en-US" sz="4400" dirty="0"/>
              <a:t>Third Party (TPL) Online Claims Entry</a:t>
            </a:r>
          </a:p>
        </p:txBody>
      </p:sp>
      <p:sp>
        <p:nvSpPr>
          <p:cNvPr id="7" name="Rectangle 3"/>
          <p:cNvSpPr txBox="1">
            <a:spLocks noChangeArrowheads="1"/>
          </p:cNvSpPr>
          <p:nvPr/>
        </p:nvSpPr>
        <p:spPr>
          <a:xfrm>
            <a:off x="762000" y="2389186"/>
            <a:ext cx="13025252" cy="5029200"/>
          </a:xfrm>
          <a:prstGeom prst="rect">
            <a:avLst/>
          </a:prstGeom>
        </p:spPr>
        <p:txBody>
          <a:bodyPr vert="horz" lIns="0" tIns="0" rIns="0" bIns="0" rtlCol="0">
            <a:normAutofit/>
          </a:bodyPr>
          <a:lstStyle>
            <a:lvl1pPr marL="0" indent="0" algn="l" defTabSz="457200" rtl="0" eaLnBrk="1" latinLnBrk="0" hangingPunct="1">
              <a:spcBef>
                <a:spcPts val="0"/>
              </a:spcBef>
              <a:spcAft>
                <a:spcPts val="0"/>
              </a:spcAft>
              <a:buFont typeface="Arial"/>
              <a:buNone/>
              <a:defRPr sz="2000" kern="1200">
                <a:solidFill>
                  <a:schemeClr val="accent1"/>
                </a:solidFill>
                <a:latin typeface="+mn-lt"/>
                <a:ea typeface="+mn-ea"/>
                <a:cs typeface="+mn-cs"/>
              </a:defRPr>
            </a:lvl1pPr>
            <a:lvl2pPr marL="168275" indent="-168275" algn="l" defTabSz="457200" rtl="0" eaLnBrk="1" latinLnBrk="0" hangingPunct="1">
              <a:spcBef>
                <a:spcPts val="600"/>
              </a:spcBef>
              <a:spcAft>
                <a:spcPts val="600"/>
              </a:spcAft>
              <a:buFont typeface="Arial" pitchFamily="34" charset="0"/>
              <a:buChar char="•"/>
              <a:defRPr sz="1600" kern="1200">
                <a:solidFill>
                  <a:schemeClr val="tx1"/>
                </a:solidFill>
                <a:latin typeface="+mn-lt"/>
                <a:ea typeface="+mn-ea"/>
                <a:cs typeface="+mn-cs"/>
              </a:defRPr>
            </a:lvl2pPr>
            <a:lvl3pPr marL="344488" indent="-168275" algn="l" defTabSz="457200" rtl="0" eaLnBrk="1" latinLnBrk="0" hangingPunct="1">
              <a:spcBef>
                <a:spcPts val="0"/>
              </a:spcBef>
              <a:spcAft>
                <a:spcPts val="600"/>
              </a:spcAft>
              <a:buFont typeface="Museo Sans For Dell" pitchFamily="2" charset="0"/>
              <a:buChar char="–"/>
              <a:defRPr sz="1600" kern="1200">
                <a:solidFill>
                  <a:schemeClr val="tx1"/>
                </a:solidFill>
                <a:latin typeface="+mn-lt"/>
                <a:ea typeface="+mn-ea"/>
                <a:cs typeface="+mn-cs"/>
              </a:defRPr>
            </a:lvl3pPr>
            <a:lvl4pPr marL="511175" indent="-164592" algn="l" defTabSz="457200" rtl="0" eaLnBrk="1" latinLnBrk="0" hangingPunct="1">
              <a:spcBef>
                <a:spcPts val="0"/>
              </a:spcBef>
              <a:spcAft>
                <a:spcPts val="600"/>
              </a:spcAft>
              <a:buFont typeface="Arial" pitchFamily="34" charset="0"/>
              <a:buChar char="•"/>
              <a:defRPr sz="1400" kern="1200">
                <a:solidFill>
                  <a:schemeClr val="tx1"/>
                </a:solidFill>
                <a:latin typeface="+mn-lt"/>
                <a:ea typeface="+mn-ea"/>
                <a:cs typeface="+mn-cs"/>
              </a:defRPr>
            </a:lvl4pPr>
            <a:lvl5pPr marL="676656" indent="-168275" algn="l" defTabSz="457200" rtl="0" eaLnBrk="1" latinLnBrk="0" hangingPunct="1">
              <a:spcBef>
                <a:spcPts val="0"/>
              </a:spcBef>
              <a:spcAft>
                <a:spcPts val="600"/>
              </a:spcAft>
              <a:buFont typeface="Museo Sans For Dell" pitchFamily="2" charset="0"/>
              <a:buChar char="–"/>
              <a:defRPr sz="1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866" indent="-342866" algn="just" defTabSz="457154">
              <a:lnSpc>
                <a:spcPct val="150000"/>
              </a:lnSpc>
              <a:spcBef>
                <a:spcPts val="600"/>
              </a:spcBef>
              <a:spcAft>
                <a:spcPts val="600"/>
              </a:spcAft>
              <a:buClr>
                <a:srgbClr val="003366"/>
              </a:buClr>
              <a:buFont typeface="Arial" pitchFamily="34" charset="0"/>
              <a:buChar char="•"/>
            </a:pPr>
            <a:r>
              <a:rPr lang="en-US" dirty="0">
                <a:solidFill>
                  <a:schemeClr val="tx1"/>
                </a:solidFill>
                <a:cs typeface="Times New Roman" pitchFamily="18" charset="0"/>
              </a:rPr>
              <a:t>If the client has commercial insurance on file for the dates of service, a TPL EOB is required to be attached to the claim, whether the service was paid or denied. </a:t>
            </a:r>
          </a:p>
          <a:p>
            <a:pPr marL="342866" indent="-342866" algn="just" defTabSz="457154">
              <a:lnSpc>
                <a:spcPct val="150000"/>
              </a:lnSpc>
              <a:spcBef>
                <a:spcPts val="600"/>
              </a:spcBef>
              <a:spcAft>
                <a:spcPts val="600"/>
              </a:spcAft>
              <a:buClr>
                <a:srgbClr val="003366"/>
              </a:buClr>
              <a:buFont typeface="Arial" pitchFamily="34" charset="0"/>
              <a:buChar char="•"/>
            </a:pPr>
            <a:r>
              <a:rPr lang="en-US" dirty="0">
                <a:solidFill>
                  <a:schemeClr val="tx1"/>
                </a:solidFill>
                <a:cs typeface="Times New Roman" pitchFamily="18" charset="0"/>
              </a:rPr>
              <a:t>Ensure that the TPL EOB shows the client identifiers, service line with payment or denial, and explanation page. </a:t>
            </a:r>
          </a:p>
          <a:p>
            <a:pPr marL="342866" indent="-342866" algn="just" defTabSz="457154">
              <a:lnSpc>
                <a:spcPct val="150000"/>
              </a:lnSpc>
              <a:spcBef>
                <a:spcPts val="600"/>
              </a:spcBef>
              <a:spcAft>
                <a:spcPts val="600"/>
              </a:spcAft>
              <a:buClr>
                <a:srgbClr val="003366"/>
              </a:buClr>
              <a:buFont typeface="Arial" pitchFamily="34" charset="0"/>
              <a:buChar char="•"/>
            </a:pPr>
            <a:r>
              <a:rPr lang="en-US" dirty="0">
                <a:solidFill>
                  <a:schemeClr val="tx1"/>
                </a:solidFill>
                <a:cs typeface="Times New Roman" pitchFamily="18" charset="0"/>
              </a:rPr>
              <a:t>If Medicaid requires a Prior Authorization (PA) for the service, then the PA number or CMS form is required with the claim, whether the service was paid or denied by the TPL payer.</a:t>
            </a:r>
          </a:p>
          <a:p>
            <a:pPr marL="342866" indent="-342866" algn="just" defTabSz="457154">
              <a:lnSpc>
                <a:spcPct val="150000"/>
              </a:lnSpc>
              <a:spcBef>
                <a:spcPts val="600"/>
              </a:spcBef>
              <a:spcAft>
                <a:spcPts val="600"/>
              </a:spcAft>
              <a:buFont typeface="Arial" pitchFamily="34" charset="0"/>
              <a:buChar char="•"/>
            </a:pPr>
            <a:r>
              <a:rPr lang="en-US" dirty="0">
                <a:solidFill>
                  <a:schemeClr val="tx1"/>
                </a:solidFill>
              </a:rPr>
              <a:t>If a claim denies for insurance on file but the policy was canceled for the claim dates of service, contact the Consolidated Customer Service Center at (800) 299-7304 to update the policy record. The claim can be rebilled after the update.</a:t>
            </a:r>
          </a:p>
          <a:p>
            <a:pPr marL="342866" indent="-342866" algn="just" defTabSz="457154">
              <a:lnSpc>
                <a:spcPct val="150000"/>
              </a:lnSpc>
              <a:spcBef>
                <a:spcPts val="600"/>
              </a:spcBef>
              <a:spcAft>
                <a:spcPts val="600"/>
              </a:spcAft>
              <a:buFont typeface="Arial" pitchFamily="34" charset="0"/>
              <a:buChar char="•"/>
            </a:pPr>
            <a:endParaRPr lang="en-US" dirty="0">
              <a:solidFill>
                <a:schemeClr val="tx1"/>
              </a:solidFill>
            </a:endParaRPr>
          </a:p>
          <a:p>
            <a:pPr algn="just" defTabSz="457154">
              <a:lnSpc>
                <a:spcPct val="150000"/>
              </a:lnSpc>
              <a:spcBef>
                <a:spcPts val="600"/>
              </a:spcBef>
              <a:spcAft>
                <a:spcPts val="600"/>
              </a:spcAft>
              <a:buClr>
                <a:srgbClr val="003366"/>
              </a:buClr>
            </a:pPr>
            <a:endParaRPr lang="en-US" dirty="0">
              <a:solidFill>
                <a:srgbClr val="7053AA">
                  <a:lumMod val="50000"/>
                </a:srgbClr>
              </a:solidFill>
              <a:latin typeface="Arial"/>
            </a:endParaRPr>
          </a:p>
        </p:txBody>
      </p:sp>
    </p:spTree>
    <p:extLst>
      <p:ext uri="{BB962C8B-B14F-4D97-AF65-F5344CB8AC3E}">
        <p14:creationId xmlns:p14="http://schemas.microsoft.com/office/powerpoint/2010/main" val="1497675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3" y="7627623"/>
            <a:ext cx="1385195" cy="438150"/>
          </a:xfrm>
        </p:spPr>
        <p:txBody>
          <a:bodyPr/>
          <a:lstStyle/>
          <a:p>
            <a:r>
              <a:rPr lang="en-US"/>
              <a:t>3/22/2018</a:t>
            </a:r>
          </a:p>
        </p:txBody>
      </p:sp>
      <p:sp>
        <p:nvSpPr>
          <p:cNvPr id="9" name="Rectangle 2"/>
          <p:cNvSpPr>
            <a:spLocks noGrp="1" noChangeArrowheads="1"/>
          </p:cNvSpPr>
          <p:nvPr>
            <p:ph type="title"/>
          </p:nvPr>
        </p:nvSpPr>
        <p:spPr>
          <a:xfrm>
            <a:off x="625478" y="1419227"/>
            <a:ext cx="12248041" cy="725488"/>
          </a:xfrm>
          <a:noFill/>
        </p:spPr>
        <p:txBody>
          <a:bodyPr/>
          <a:lstStyle/>
          <a:p>
            <a:r>
              <a:rPr lang="en-US" sz="4400" dirty="0"/>
              <a:t>Objectives</a:t>
            </a:r>
          </a:p>
        </p:txBody>
      </p:sp>
      <p:sp>
        <p:nvSpPr>
          <p:cNvPr id="10" name="Rectangle 3"/>
          <p:cNvSpPr txBox="1">
            <a:spLocks noChangeArrowheads="1"/>
          </p:cNvSpPr>
          <p:nvPr/>
        </p:nvSpPr>
        <p:spPr bwMode="auto">
          <a:xfrm>
            <a:off x="625477" y="2339495"/>
            <a:ext cx="11009060" cy="4770438"/>
          </a:xfrm>
          <a:prstGeom prst="rect">
            <a:avLst/>
          </a:prstGeom>
          <a:solidFill>
            <a:schemeClr val="bg1"/>
          </a:solidFill>
          <a:ln w="9525">
            <a:noFill/>
            <a:miter lim="800000"/>
            <a:headEnd/>
            <a:tailEnd/>
          </a:ln>
          <a:effectLst/>
        </p:spPr>
        <p:txBody>
          <a:bodyPr vert="horz" wrap="square" lIns="91431" tIns="45716" rIns="91431" bIns="45716" numCol="1" anchor="t" anchorCtr="0" compatLnSpc="1">
            <a:prstTxWarp prst="textNoShape">
              <a:avLst/>
            </a:prstTxWarp>
          </a:bodyPr>
          <a:lstStyle/>
          <a:p>
            <a:pPr marL="1588" lvl="1">
              <a:lnSpc>
                <a:spcPct val="150000"/>
              </a:lnSpc>
              <a:spcBef>
                <a:spcPct val="30000"/>
              </a:spcBef>
              <a:buSzPct val="75000"/>
              <a:defRPr/>
            </a:pPr>
            <a:r>
              <a:rPr lang="en-US" sz="2000" kern="0" dirty="0"/>
              <a:t>Review the following processes regarding CMS-1500 claim submissions:</a:t>
            </a:r>
          </a:p>
          <a:p>
            <a:pPr marL="344488" lvl="1" indent="-342900">
              <a:lnSpc>
                <a:spcPct val="150000"/>
              </a:lnSpc>
              <a:spcBef>
                <a:spcPct val="30000"/>
              </a:spcBef>
              <a:buSzPct val="75000"/>
              <a:buFont typeface="Arial" panose="020B0604020202020204" pitchFamily="34" charset="0"/>
              <a:buChar char="•"/>
              <a:defRPr/>
            </a:pPr>
            <a:r>
              <a:rPr lang="en-US" sz="2000" kern="0" dirty="0"/>
              <a:t>Claim Form Instructions</a:t>
            </a:r>
          </a:p>
          <a:p>
            <a:pPr marL="344488" lvl="1" indent="-342900">
              <a:lnSpc>
                <a:spcPct val="150000"/>
              </a:lnSpc>
              <a:spcBef>
                <a:spcPct val="30000"/>
              </a:spcBef>
              <a:buSzPct val="75000"/>
              <a:buFont typeface="Arial" panose="020B0604020202020204" pitchFamily="34" charset="0"/>
              <a:buChar char="•"/>
              <a:defRPr/>
            </a:pPr>
            <a:r>
              <a:rPr lang="en-US" sz="2000" kern="0" dirty="0"/>
              <a:t>Timely Filing</a:t>
            </a:r>
          </a:p>
          <a:p>
            <a:pPr marL="344488" lvl="1" indent="-342900">
              <a:lnSpc>
                <a:spcPct val="150000"/>
              </a:lnSpc>
              <a:spcBef>
                <a:spcPct val="30000"/>
              </a:spcBef>
              <a:buSzPct val="75000"/>
              <a:buFont typeface="Arial" panose="020B0604020202020204" pitchFamily="34" charset="0"/>
              <a:buChar char="•"/>
              <a:defRPr/>
            </a:pPr>
            <a:r>
              <a:rPr lang="en-US" sz="2000" dirty="0"/>
              <a:t>Add/Manage Templates</a:t>
            </a:r>
          </a:p>
          <a:p>
            <a:pPr marL="344488" lvl="1" indent="-342900">
              <a:lnSpc>
                <a:spcPct val="150000"/>
              </a:lnSpc>
              <a:spcBef>
                <a:spcPct val="30000"/>
              </a:spcBef>
              <a:buSzPct val="75000"/>
              <a:buFont typeface="Arial" panose="020B0604020202020204" pitchFamily="34" charset="0"/>
              <a:buChar char="•"/>
              <a:defRPr/>
            </a:pPr>
            <a:r>
              <a:rPr lang="en-US" sz="2000" kern="0" dirty="0"/>
              <a:t>Medicaid Primary Claims</a:t>
            </a:r>
          </a:p>
          <a:p>
            <a:pPr marL="344488" lvl="1" indent="-342900">
              <a:lnSpc>
                <a:spcPct val="150000"/>
              </a:lnSpc>
              <a:spcBef>
                <a:spcPct val="30000"/>
              </a:spcBef>
              <a:buSzPct val="75000"/>
              <a:buFont typeface="Arial" panose="020B0604020202020204" pitchFamily="34" charset="0"/>
              <a:buChar char="•"/>
              <a:defRPr/>
            </a:pPr>
            <a:r>
              <a:rPr lang="en-US" sz="2000" kern="0" dirty="0"/>
              <a:t>Third Party Liability (TPL) Claims</a:t>
            </a:r>
          </a:p>
          <a:p>
            <a:pPr marL="344488" lvl="1" indent="-342900">
              <a:lnSpc>
                <a:spcPct val="150000"/>
              </a:lnSpc>
              <a:spcBef>
                <a:spcPct val="30000"/>
              </a:spcBef>
              <a:buSzPct val="75000"/>
              <a:buFont typeface="Arial" panose="020B0604020202020204" pitchFamily="34" charset="0"/>
              <a:buChar char="•"/>
              <a:defRPr/>
            </a:pPr>
            <a:r>
              <a:rPr lang="en-US" sz="2000" kern="0" dirty="0"/>
              <a:t>Medicare and Medicare Advantage Claims</a:t>
            </a:r>
          </a:p>
          <a:p>
            <a:pPr marL="1588" lvl="1">
              <a:lnSpc>
                <a:spcPct val="90000"/>
              </a:lnSpc>
              <a:spcBef>
                <a:spcPct val="30000"/>
              </a:spcBef>
              <a:buSzPct val="75000"/>
              <a:defRPr/>
            </a:pPr>
            <a:endParaRPr lang="en-US" sz="2000" kern="0" dirty="0"/>
          </a:p>
        </p:txBody>
      </p:sp>
    </p:spTree>
    <p:extLst>
      <p:ext uri="{BB962C8B-B14F-4D97-AF65-F5344CB8AC3E}">
        <p14:creationId xmlns:p14="http://schemas.microsoft.com/office/powerpoint/2010/main" val="1281727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6270" y="365760"/>
            <a:ext cx="12468742" cy="1371600"/>
          </a:xfrm>
        </p:spPr>
        <p:txBody>
          <a:bodyPr/>
          <a:lstStyle/>
          <a:p>
            <a:pPr algn="l"/>
            <a:r>
              <a:rPr lang="en-US" sz="4000" dirty="0"/>
              <a:t>Third Party Online Claims Entry</a:t>
            </a:r>
          </a:p>
        </p:txBody>
      </p:sp>
      <p:sp>
        <p:nvSpPr>
          <p:cNvPr id="3" name="Date Placeholder 2"/>
          <p:cNvSpPr>
            <a:spLocks noGrp="1"/>
          </p:cNvSpPr>
          <p:nvPr>
            <p:ph type="dt" sz="half" idx="2"/>
          </p:nvPr>
        </p:nvSpPr>
        <p:spPr>
          <a:xfrm>
            <a:off x="1926112" y="7756330"/>
            <a:ext cx="3218688" cy="438150"/>
          </a:xfrm>
        </p:spPr>
        <p:txBody>
          <a:bodyPr/>
          <a:lstStyle/>
          <a:p>
            <a:pPr>
              <a:defRPr/>
            </a:pPr>
            <a:r>
              <a:rPr lang="en-US" dirty="0"/>
              <a:t>11/09/2017</a:t>
            </a:r>
          </a:p>
        </p:txBody>
      </p:sp>
      <p:pic>
        <p:nvPicPr>
          <p:cNvPr id="7" name="Picture 6">
            <a:extLst>
              <a:ext uri="{FF2B5EF4-FFF2-40B4-BE49-F238E27FC236}">
                <a16:creationId xmlns:a16="http://schemas.microsoft.com/office/drawing/2014/main" id="{7B668555-B75B-4461-BAD3-0B7441AF56E5}"/>
              </a:ext>
            </a:extLst>
          </p:cNvPr>
          <p:cNvPicPr>
            <a:picLocks noChangeAspect="1"/>
          </p:cNvPicPr>
          <p:nvPr/>
        </p:nvPicPr>
        <p:blipFill>
          <a:blip r:embed="rId3"/>
          <a:stretch>
            <a:fillRect/>
          </a:stretch>
        </p:blipFill>
        <p:spPr>
          <a:xfrm>
            <a:off x="843147" y="2106010"/>
            <a:ext cx="9823494" cy="4995434"/>
          </a:xfrm>
          <a:prstGeom prst="rect">
            <a:avLst/>
          </a:prstGeom>
        </p:spPr>
      </p:pic>
      <p:sp>
        <p:nvSpPr>
          <p:cNvPr id="12" name="TextBox 11">
            <a:extLst>
              <a:ext uri="{FF2B5EF4-FFF2-40B4-BE49-F238E27FC236}">
                <a16:creationId xmlns:a16="http://schemas.microsoft.com/office/drawing/2014/main" id="{EE9C6DF6-C4E0-4F0F-815C-C61CB098CA6E}"/>
              </a:ext>
            </a:extLst>
          </p:cNvPr>
          <p:cNvSpPr txBox="1"/>
          <p:nvPr/>
        </p:nvSpPr>
        <p:spPr>
          <a:xfrm>
            <a:off x="843147" y="1381502"/>
            <a:ext cx="12694723" cy="492443"/>
          </a:xfrm>
          <a:prstGeom prst="rect">
            <a:avLst/>
          </a:prstGeom>
          <a:noFill/>
        </p:spPr>
        <p:txBody>
          <a:bodyPr wrap="square" rtlCol="0">
            <a:spAutoFit/>
          </a:bodyPr>
          <a:lstStyle/>
          <a:p>
            <a:r>
              <a:rPr lang="en-US" dirty="0"/>
              <a:t>When submitting a TPL claim, select Third Party Liability and enter Other payer date. </a:t>
            </a:r>
          </a:p>
        </p:txBody>
      </p:sp>
    </p:spTree>
    <p:extLst>
      <p:ext uri="{BB962C8B-B14F-4D97-AF65-F5344CB8AC3E}">
        <p14:creationId xmlns:p14="http://schemas.microsoft.com/office/powerpoint/2010/main" val="38722154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sz="half" idx="4294967295"/>
          </p:nvPr>
        </p:nvSpPr>
        <p:spPr>
          <a:xfrm>
            <a:off x="1926112" y="7607488"/>
            <a:ext cx="3218688" cy="438150"/>
          </a:xfrm>
          <a:prstGeom prst="rect">
            <a:avLst/>
          </a:prstGeom>
        </p:spPr>
        <p:txBody>
          <a:bodyPr lIns="130609" tIns="65305" rIns="130609" bIns="65305"/>
          <a:lstStyle/>
          <a:p>
            <a:pPr>
              <a:defRPr/>
            </a:pPr>
            <a:r>
              <a:rPr lang="en-US"/>
              <a:t>11/09/2017</a:t>
            </a:r>
            <a:endParaRPr lang="en-US" dirty="0"/>
          </a:p>
        </p:txBody>
      </p:sp>
      <p:sp>
        <p:nvSpPr>
          <p:cNvPr id="7" name="Title 1">
            <a:extLst>
              <a:ext uri="{FF2B5EF4-FFF2-40B4-BE49-F238E27FC236}">
                <a16:creationId xmlns:a16="http://schemas.microsoft.com/office/drawing/2014/main" id="{1A1FFAC8-B448-4B62-8EA9-DB6784ABABDD}"/>
              </a:ext>
            </a:extLst>
          </p:cNvPr>
          <p:cNvSpPr txBox="1">
            <a:spLocks/>
          </p:cNvSpPr>
          <p:nvPr/>
        </p:nvSpPr>
        <p:spPr>
          <a:xfrm>
            <a:off x="878774" y="365760"/>
            <a:ext cx="12326238" cy="1014617"/>
          </a:xfrm>
          <a:prstGeom prst="rect">
            <a:avLst/>
          </a:prstGeom>
        </p:spPr>
        <p:txBody>
          <a:bodyPr/>
          <a:lstStyle>
            <a:lvl1pPr algn="ctr" defTabSz="653044" rtl="0" eaLnBrk="1" latinLnBrk="0" hangingPunct="1">
              <a:spcBef>
                <a:spcPct val="0"/>
              </a:spcBef>
              <a:buNone/>
              <a:defRPr sz="6300" kern="1200">
                <a:solidFill>
                  <a:schemeClr val="tx1"/>
                </a:solidFill>
                <a:latin typeface="+mj-lt"/>
                <a:ea typeface="+mj-ea"/>
                <a:cs typeface="+mj-cs"/>
              </a:defRPr>
            </a:lvl1pPr>
          </a:lstStyle>
          <a:p>
            <a:pPr algn="l"/>
            <a:r>
              <a:rPr lang="en-US" sz="4000" dirty="0"/>
              <a:t>Third Party Online Claims Entry</a:t>
            </a:r>
          </a:p>
        </p:txBody>
      </p:sp>
      <p:pic>
        <p:nvPicPr>
          <p:cNvPr id="5" name="Picture 4">
            <a:extLst>
              <a:ext uri="{FF2B5EF4-FFF2-40B4-BE49-F238E27FC236}">
                <a16:creationId xmlns:a16="http://schemas.microsoft.com/office/drawing/2014/main" id="{54814490-BEFD-46C2-B8E3-201748526424}"/>
              </a:ext>
            </a:extLst>
          </p:cNvPr>
          <p:cNvPicPr>
            <a:picLocks noChangeAspect="1"/>
          </p:cNvPicPr>
          <p:nvPr/>
        </p:nvPicPr>
        <p:blipFill>
          <a:blip r:embed="rId3"/>
          <a:stretch>
            <a:fillRect/>
          </a:stretch>
        </p:blipFill>
        <p:spPr>
          <a:xfrm>
            <a:off x="1022742" y="2544824"/>
            <a:ext cx="11352078" cy="3768890"/>
          </a:xfrm>
          <a:prstGeom prst="rect">
            <a:avLst/>
          </a:prstGeom>
        </p:spPr>
      </p:pic>
      <p:sp>
        <p:nvSpPr>
          <p:cNvPr id="8" name="TextBox 7">
            <a:extLst>
              <a:ext uri="{FF2B5EF4-FFF2-40B4-BE49-F238E27FC236}">
                <a16:creationId xmlns:a16="http://schemas.microsoft.com/office/drawing/2014/main" id="{9CA12AD8-DB4F-4386-AF49-7697CF4442B1}"/>
              </a:ext>
            </a:extLst>
          </p:cNvPr>
          <p:cNvSpPr txBox="1"/>
          <p:nvPr/>
        </p:nvSpPr>
        <p:spPr>
          <a:xfrm>
            <a:off x="878774" y="1333720"/>
            <a:ext cx="11618025" cy="892552"/>
          </a:xfrm>
          <a:prstGeom prst="rect">
            <a:avLst/>
          </a:prstGeom>
          <a:noFill/>
        </p:spPr>
        <p:txBody>
          <a:bodyPr wrap="square" rtlCol="0">
            <a:spAutoFit/>
          </a:bodyPr>
          <a:lstStyle/>
          <a:p>
            <a:r>
              <a:rPr lang="en-US" dirty="0"/>
              <a:t>When TPL is selected, the first attachment is automatically set to TPL EOB. Click Upload to browse for the EOB.</a:t>
            </a:r>
          </a:p>
        </p:txBody>
      </p:sp>
    </p:spTree>
    <p:extLst>
      <p:ext uri="{BB962C8B-B14F-4D97-AF65-F5344CB8AC3E}">
        <p14:creationId xmlns:p14="http://schemas.microsoft.com/office/powerpoint/2010/main" val="15595127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4561" y="2378059"/>
            <a:ext cx="12270451" cy="422225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 name="Date Placeholder 2"/>
          <p:cNvSpPr>
            <a:spLocks noGrp="1"/>
          </p:cNvSpPr>
          <p:nvPr>
            <p:ph type="dt" sz="half" idx="2"/>
          </p:nvPr>
        </p:nvSpPr>
        <p:spPr/>
        <p:txBody>
          <a:bodyPr/>
          <a:lstStyle/>
          <a:p>
            <a:pPr>
              <a:defRPr/>
            </a:pPr>
            <a:r>
              <a:rPr lang="en-US"/>
              <a:t>3/22/2018</a:t>
            </a:r>
            <a:endParaRPr lang="en-US" dirty="0"/>
          </a:p>
        </p:txBody>
      </p:sp>
      <p:sp>
        <p:nvSpPr>
          <p:cNvPr id="15" name="Title 1">
            <a:extLst>
              <a:ext uri="{FF2B5EF4-FFF2-40B4-BE49-F238E27FC236}">
                <a16:creationId xmlns:a16="http://schemas.microsoft.com/office/drawing/2014/main" id="{72DBD9E7-98A5-47AD-AE52-F41A1E45BFCA}"/>
              </a:ext>
            </a:extLst>
          </p:cNvPr>
          <p:cNvSpPr txBox="1">
            <a:spLocks/>
          </p:cNvSpPr>
          <p:nvPr/>
        </p:nvSpPr>
        <p:spPr>
          <a:xfrm>
            <a:off x="760020" y="365760"/>
            <a:ext cx="12444992" cy="1371600"/>
          </a:xfrm>
          <a:prstGeom prst="rect">
            <a:avLst/>
          </a:prstGeom>
        </p:spPr>
        <p:txBody>
          <a:bodyPr lIns="130609" tIns="65305" rIns="130609" bIns="65305"/>
          <a:lstStyle>
            <a:lvl1pPr algn="ctr" defTabSz="653044" rtl="0" eaLnBrk="1" latinLnBrk="0" hangingPunct="1">
              <a:spcBef>
                <a:spcPct val="0"/>
              </a:spcBef>
              <a:buNone/>
              <a:defRPr sz="6300" kern="1200">
                <a:solidFill>
                  <a:schemeClr val="tx1"/>
                </a:solidFill>
                <a:latin typeface="+mj-lt"/>
                <a:ea typeface="+mj-ea"/>
                <a:cs typeface="+mj-cs"/>
              </a:defRPr>
            </a:lvl1pPr>
          </a:lstStyle>
          <a:p>
            <a:pPr algn="l"/>
            <a:r>
              <a:rPr lang="en-US" sz="4000" dirty="0"/>
              <a:t>Third Party Online Claims Entry</a:t>
            </a:r>
          </a:p>
        </p:txBody>
      </p:sp>
      <p:sp>
        <p:nvSpPr>
          <p:cNvPr id="6" name="TextBox 5">
            <a:extLst>
              <a:ext uri="{FF2B5EF4-FFF2-40B4-BE49-F238E27FC236}">
                <a16:creationId xmlns:a16="http://schemas.microsoft.com/office/drawing/2014/main" id="{480334D1-7F2D-44DF-BAAB-CBE61DEB16F8}"/>
              </a:ext>
            </a:extLst>
          </p:cNvPr>
          <p:cNvSpPr txBox="1"/>
          <p:nvPr/>
        </p:nvSpPr>
        <p:spPr>
          <a:xfrm>
            <a:off x="760020" y="1211283"/>
            <a:ext cx="13050983" cy="892552"/>
          </a:xfrm>
          <a:prstGeom prst="rect">
            <a:avLst/>
          </a:prstGeom>
          <a:noFill/>
        </p:spPr>
        <p:txBody>
          <a:bodyPr wrap="square" rtlCol="0">
            <a:spAutoFit/>
          </a:bodyPr>
          <a:lstStyle/>
          <a:p>
            <a:r>
              <a:rPr lang="en-US" dirty="0"/>
              <a:t>When submitting a claim with TPL, the Prior Payment Amount from the EOB is required. Enter the difference from the Total Charge and Prior Payment in the Amount Due field. </a:t>
            </a:r>
          </a:p>
        </p:txBody>
      </p:sp>
      <p:sp>
        <p:nvSpPr>
          <p:cNvPr id="7" name="Oval 6">
            <a:extLst>
              <a:ext uri="{FF2B5EF4-FFF2-40B4-BE49-F238E27FC236}">
                <a16:creationId xmlns:a16="http://schemas.microsoft.com/office/drawing/2014/main" id="{79BAFA95-2283-469D-AF1F-B1EAA63B2561}"/>
              </a:ext>
            </a:extLst>
          </p:cNvPr>
          <p:cNvSpPr/>
          <p:nvPr/>
        </p:nvSpPr>
        <p:spPr>
          <a:xfrm>
            <a:off x="621324" y="3398198"/>
            <a:ext cx="2836984" cy="538472"/>
          </a:xfrm>
          <a:prstGeom prst="ellipse">
            <a:avLst/>
          </a:prstGeom>
          <a:noFill/>
          <a:ln w="1905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a:solidFill>
                <a:srgbClr val="FFFFFE"/>
              </a:solidFill>
            </a:endParaRPr>
          </a:p>
        </p:txBody>
      </p:sp>
    </p:spTree>
    <p:extLst>
      <p:ext uri="{BB962C8B-B14F-4D97-AF65-F5344CB8AC3E}">
        <p14:creationId xmlns:p14="http://schemas.microsoft.com/office/powerpoint/2010/main" val="4486769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015866" y="3581400"/>
            <a:ext cx="7785734" cy="1371600"/>
          </a:xfrm>
          <a:solidFill>
            <a:schemeClr val="bg1"/>
          </a:solidFill>
        </p:spPr>
        <p:txBody>
          <a:bodyPr/>
          <a:lstStyle/>
          <a:p>
            <a:r>
              <a:rPr lang="en-US" dirty="0"/>
              <a:t>Medicare Primary Online</a:t>
            </a:r>
            <a:r>
              <a:rPr lang="en-US" dirty="0">
                <a:solidFill>
                  <a:schemeClr val="tx1"/>
                </a:solidFill>
              </a:rPr>
              <a:t> </a:t>
            </a:r>
            <a:r>
              <a:rPr lang="en-US" dirty="0"/>
              <a:t>Claim Submission</a:t>
            </a:r>
          </a:p>
        </p:txBody>
      </p:sp>
      <p:sp>
        <p:nvSpPr>
          <p:cNvPr id="8" name="Content Placeholder 7"/>
          <p:cNvSpPr>
            <a:spLocks noGrp="1"/>
          </p:cNvSpPr>
          <p:nvPr>
            <p:ph sz="quarter" idx="14"/>
          </p:nvPr>
        </p:nvSpPr>
        <p:spPr/>
        <p:txBody>
          <a:bodyPr/>
          <a:lstStyle/>
          <a:p>
            <a:r>
              <a:rPr lang="en-US" dirty="0" err="1"/>
              <a:t>Conduent</a:t>
            </a:r>
            <a:r>
              <a:rPr lang="en-US" dirty="0"/>
              <a:t> </a:t>
            </a:r>
          </a:p>
          <a:p>
            <a:r>
              <a:rPr lang="en-US" dirty="0"/>
              <a:t>Government Healthcare Solutions</a:t>
            </a:r>
          </a:p>
        </p:txBody>
      </p:sp>
    </p:spTree>
    <p:extLst>
      <p:ext uri="{BB962C8B-B14F-4D97-AF65-F5344CB8AC3E}">
        <p14:creationId xmlns:p14="http://schemas.microsoft.com/office/powerpoint/2010/main" val="109619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4521" y="349698"/>
            <a:ext cx="11465563" cy="987552"/>
          </a:xfrm>
        </p:spPr>
        <p:txBody>
          <a:bodyPr/>
          <a:lstStyle/>
          <a:p>
            <a:pPr algn="l"/>
            <a:r>
              <a:rPr lang="en-US" sz="4400" dirty="0"/>
              <a:t>Medicare Primary Claims</a:t>
            </a:r>
          </a:p>
        </p:txBody>
      </p:sp>
      <p:sp>
        <p:nvSpPr>
          <p:cNvPr id="3" name="Date Placeholder 2"/>
          <p:cNvSpPr>
            <a:spLocks noGrp="1"/>
          </p:cNvSpPr>
          <p:nvPr>
            <p:ph type="dt" sz="half" idx="2"/>
          </p:nvPr>
        </p:nvSpPr>
        <p:spPr/>
        <p:txBody>
          <a:bodyPr/>
          <a:lstStyle/>
          <a:p>
            <a:pPr>
              <a:defRPr/>
            </a:pPr>
            <a:r>
              <a:rPr lang="en-US"/>
              <a:t>3/22/2018</a:t>
            </a:r>
            <a:endParaRPr dirty="0"/>
          </a:p>
        </p:txBody>
      </p:sp>
      <p:sp>
        <p:nvSpPr>
          <p:cNvPr id="4" name="TextBox 3">
            <a:extLst>
              <a:ext uri="{FF2B5EF4-FFF2-40B4-BE49-F238E27FC236}">
                <a16:creationId xmlns:a16="http://schemas.microsoft.com/office/drawing/2014/main" id="{475F8869-B727-4D5B-881F-C4F84576A2AA}"/>
              </a:ext>
            </a:extLst>
          </p:cNvPr>
          <p:cNvSpPr txBox="1"/>
          <p:nvPr/>
        </p:nvSpPr>
        <p:spPr>
          <a:xfrm>
            <a:off x="744991" y="1313500"/>
            <a:ext cx="12887882" cy="892552"/>
          </a:xfrm>
          <a:prstGeom prst="rect">
            <a:avLst/>
          </a:prstGeom>
          <a:noFill/>
        </p:spPr>
        <p:txBody>
          <a:bodyPr wrap="square" rtlCol="0">
            <a:spAutoFit/>
          </a:bodyPr>
          <a:lstStyle/>
          <a:p>
            <a:r>
              <a:rPr lang="en-US" dirty="0"/>
              <a:t>When submitting Medicare or Medicare Advantage claims, select the appropriate plan. The Medicare EOB payment date is required for either plan.</a:t>
            </a:r>
          </a:p>
        </p:txBody>
      </p:sp>
      <p:pic>
        <p:nvPicPr>
          <p:cNvPr id="7" name="Picture 6">
            <a:extLst>
              <a:ext uri="{FF2B5EF4-FFF2-40B4-BE49-F238E27FC236}">
                <a16:creationId xmlns:a16="http://schemas.microsoft.com/office/drawing/2014/main" id="{2F675986-C700-48B2-941D-8397A5E0AA62}"/>
              </a:ext>
            </a:extLst>
          </p:cNvPr>
          <p:cNvPicPr>
            <a:picLocks noChangeAspect="1"/>
          </p:cNvPicPr>
          <p:nvPr/>
        </p:nvPicPr>
        <p:blipFill>
          <a:blip r:embed="rId3"/>
          <a:stretch>
            <a:fillRect/>
          </a:stretch>
        </p:blipFill>
        <p:spPr>
          <a:xfrm>
            <a:off x="744991" y="2301052"/>
            <a:ext cx="9883425" cy="5136268"/>
          </a:xfrm>
          <a:prstGeom prst="rect">
            <a:avLst/>
          </a:prstGeom>
        </p:spPr>
      </p:pic>
    </p:spTree>
    <p:extLst>
      <p:ext uri="{BB962C8B-B14F-4D97-AF65-F5344CB8AC3E}">
        <p14:creationId xmlns:p14="http://schemas.microsoft.com/office/powerpoint/2010/main" val="6655159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75360" y="605490"/>
            <a:ext cx="10972800" cy="839772"/>
          </a:xfrm>
          <a:prstGeom prst="rect">
            <a:avLst/>
          </a:prstGeom>
        </p:spPr>
        <p:txBody>
          <a:bodyPr wrap="square" lIns="130609" tIns="65305" rIns="130609" bIns="65305">
            <a:spAutoFit/>
          </a:bodyPr>
          <a:lstStyle/>
          <a:p>
            <a:r>
              <a:rPr lang="en-US" sz="4400" dirty="0">
                <a:latin typeface="+mj-lt"/>
              </a:rPr>
              <a:t>Medicare Primary Claims</a:t>
            </a:r>
          </a:p>
        </p:txBody>
      </p:sp>
      <p:sp>
        <p:nvSpPr>
          <p:cNvPr id="5" name="Date Placeholder 4"/>
          <p:cNvSpPr>
            <a:spLocks noGrp="1"/>
          </p:cNvSpPr>
          <p:nvPr>
            <p:ph type="dt" sz="half" idx="4294967295"/>
          </p:nvPr>
        </p:nvSpPr>
        <p:spPr>
          <a:xfrm>
            <a:off x="1926112" y="7607488"/>
            <a:ext cx="3218688" cy="438150"/>
          </a:xfrm>
          <a:prstGeom prst="rect">
            <a:avLst/>
          </a:prstGeom>
        </p:spPr>
        <p:txBody>
          <a:bodyPr lIns="130609" tIns="65305" rIns="130609" bIns="65305"/>
          <a:lstStyle/>
          <a:p>
            <a:pPr>
              <a:defRPr/>
            </a:pPr>
            <a:r>
              <a:rPr lang="en-US"/>
              <a:t>3/22/2018</a:t>
            </a:r>
            <a:endParaRPr lang="en-US" dirty="0"/>
          </a:p>
        </p:txBody>
      </p:sp>
      <p:sp>
        <p:nvSpPr>
          <p:cNvPr id="6" name="TextBox 5">
            <a:extLst>
              <a:ext uri="{FF2B5EF4-FFF2-40B4-BE49-F238E27FC236}">
                <a16:creationId xmlns:a16="http://schemas.microsoft.com/office/drawing/2014/main" id="{A08E8BEA-3F8B-4AE7-99AE-9A3450199825}"/>
              </a:ext>
            </a:extLst>
          </p:cNvPr>
          <p:cNvSpPr txBox="1"/>
          <p:nvPr/>
        </p:nvSpPr>
        <p:spPr>
          <a:xfrm>
            <a:off x="975360" y="1445262"/>
            <a:ext cx="12289378" cy="892552"/>
          </a:xfrm>
          <a:prstGeom prst="rect">
            <a:avLst/>
          </a:prstGeom>
          <a:noFill/>
        </p:spPr>
        <p:txBody>
          <a:bodyPr wrap="square">
            <a:spAutoFit/>
          </a:bodyPr>
          <a:lstStyle/>
          <a:p>
            <a:r>
              <a:rPr lang="en-US" dirty="0"/>
              <a:t>When Medicare or Medicare Advantage is selected, the first attachment is automatically set to Medicare EOB. Click Upload to browse for the EOB.</a:t>
            </a:r>
          </a:p>
        </p:txBody>
      </p:sp>
      <p:pic>
        <p:nvPicPr>
          <p:cNvPr id="7" name="Picture 6">
            <a:extLst>
              <a:ext uri="{FF2B5EF4-FFF2-40B4-BE49-F238E27FC236}">
                <a16:creationId xmlns:a16="http://schemas.microsoft.com/office/drawing/2014/main" id="{1AE36B40-DA43-4BB9-B8CF-6C03145A7B8B}"/>
              </a:ext>
            </a:extLst>
          </p:cNvPr>
          <p:cNvPicPr>
            <a:picLocks noChangeAspect="1"/>
          </p:cNvPicPr>
          <p:nvPr/>
        </p:nvPicPr>
        <p:blipFill>
          <a:blip r:embed="rId3"/>
          <a:stretch>
            <a:fillRect/>
          </a:stretch>
        </p:blipFill>
        <p:spPr>
          <a:xfrm>
            <a:off x="975359" y="2444297"/>
            <a:ext cx="11452603" cy="3766498"/>
          </a:xfrm>
          <a:prstGeom prst="rect">
            <a:avLst/>
          </a:prstGeom>
        </p:spPr>
      </p:pic>
    </p:spTree>
    <p:extLst>
      <p:ext uri="{BB962C8B-B14F-4D97-AF65-F5344CB8AC3E}">
        <p14:creationId xmlns:p14="http://schemas.microsoft.com/office/powerpoint/2010/main" val="1408090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065" y="457200"/>
            <a:ext cx="12075163" cy="987552"/>
          </a:xfrm>
        </p:spPr>
        <p:txBody>
          <a:bodyPr/>
          <a:lstStyle/>
          <a:p>
            <a:pPr algn="l"/>
            <a:r>
              <a:rPr lang="en-US" sz="4400" dirty="0"/>
              <a:t>Medicare Primary Claims</a:t>
            </a:r>
          </a:p>
        </p:txBody>
      </p:sp>
      <p:cxnSp>
        <p:nvCxnSpPr>
          <p:cNvPr id="6" name="Straight Arrow Connector 5"/>
          <p:cNvCxnSpPr/>
          <p:nvPr/>
        </p:nvCxnSpPr>
        <p:spPr bwMode="auto">
          <a:xfrm>
            <a:off x="8534400" y="4206240"/>
            <a:ext cx="1463040" cy="1097280"/>
          </a:xfrm>
          <a:prstGeom prst="straightConnector1">
            <a:avLst/>
          </a:prstGeom>
          <a:solidFill>
            <a:schemeClr val="accent1"/>
          </a:solidFill>
          <a:ln w="9525" cap="flat" cmpd="sng" algn="ctr">
            <a:noFill/>
            <a:prstDash val="solid"/>
            <a:round/>
            <a:headEnd type="none" w="med" len="med"/>
            <a:tailEnd type="arrow"/>
          </a:ln>
          <a:effectLst/>
        </p:spPr>
      </p:cxnSp>
      <p:sp>
        <p:nvSpPr>
          <p:cNvPr id="5" name="Date Placeholder 4"/>
          <p:cNvSpPr>
            <a:spLocks noGrp="1"/>
          </p:cNvSpPr>
          <p:nvPr>
            <p:ph type="dt" sz="half" idx="2"/>
          </p:nvPr>
        </p:nvSpPr>
        <p:spPr/>
        <p:txBody>
          <a:bodyPr/>
          <a:lstStyle/>
          <a:p>
            <a:pPr>
              <a:defRPr/>
            </a:pPr>
            <a:r>
              <a:rPr lang="en-US"/>
              <a:t>3/22/2018</a:t>
            </a:r>
            <a:endParaRPr lang="en-US" dirty="0"/>
          </a:p>
        </p:txBody>
      </p:sp>
      <p:pic>
        <p:nvPicPr>
          <p:cNvPr id="16" name="Picture 2">
            <a:extLst>
              <a:ext uri="{FF2B5EF4-FFF2-40B4-BE49-F238E27FC236}">
                <a16:creationId xmlns:a16="http://schemas.microsoft.com/office/drawing/2014/main" id="{D1780928-3BDE-4459-AA78-7F1C59C243A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089" y="2597747"/>
            <a:ext cx="12270451" cy="422225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7" name="TextBox 6">
            <a:extLst>
              <a:ext uri="{FF2B5EF4-FFF2-40B4-BE49-F238E27FC236}">
                <a16:creationId xmlns:a16="http://schemas.microsoft.com/office/drawing/2014/main" id="{395DBB25-6DA2-4DCD-AAEC-221391B0435E}"/>
              </a:ext>
            </a:extLst>
          </p:cNvPr>
          <p:cNvSpPr txBox="1"/>
          <p:nvPr/>
        </p:nvSpPr>
        <p:spPr>
          <a:xfrm>
            <a:off x="960089" y="1409598"/>
            <a:ext cx="12075162" cy="892552"/>
          </a:xfrm>
          <a:prstGeom prst="rect">
            <a:avLst/>
          </a:prstGeom>
          <a:noFill/>
        </p:spPr>
        <p:txBody>
          <a:bodyPr wrap="square" rtlCol="0">
            <a:spAutoFit/>
          </a:bodyPr>
          <a:lstStyle/>
          <a:p>
            <a:r>
              <a:rPr lang="en-US" dirty="0"/>
              <a:t>When submitting claims with Medicare or Medicare Advantage, enter the Total Charge and Amount Due. The Prior Payment Amount should be left blank.</a:t>
            </a:r>
          </a:p>
        </p:txBody>
      </p:sp>
    </p:spTree>
    <p:extLst>
      <p:ext uri="{BB962C8B-B14F-4D97-AF65-F5344CB8AC3E}">
        <p14:creationId xmlns:p14="http://schemas.microsoft.com/office/powerpoint/2010/main" val="36098161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015866" y="3581400"/>
            <a:ext cx="7785734" cy="1371600"/>
          </a:xfrm>
          <a:solidFill>
            <a:schemeClr val="bg1"/>
          </a:solidFill>
        </p:spPr>
        <p:txBody>
          <a:bodyPr/>
          <a:lstStyle/>
          <a:p>
            <a:r>
              <a:rPr lang="en-US" dirty="0"/>
              <a:t>Claims Re-Bill</a:t>
            </a:r>
          </a:p>
        </p:txBody>
      </p:sp>
      <p:sp>
        <p:nvSpPr>
          <p:cNvPr id="8" name="Content Placeholder 7"/>
          <p:cNvSpPr>
            <a:spLocks noGrp="1"/>
          </p:cNvSpPr>
          <p:nvPr>
            <p:ph sz="quarter" idx="14"/>
          </p:nvPr>
        </p:nvSpPr>
        <p:spPr/>
        <p:txBody>
          <a:bodyPr/>
          <a:lstStyle/>
          <a:p>
            <a:r>
              <a:rPr lang="en-US" dirty="0" err="1"/>
              <a:t>Conduent</a:t>
            </a:r>
            <a:r>
              <a:rPr lang="en-US" dirty="0"/>
              <a:t> </a:t>
            </a:r>
          </a:p>
          <a:p>
            <a:r>
              <a:rPr lang="en-US" dirty="0"/>
              <a:t>Government Healthcare Solutions</a:t>
            </a:r>
          </a:p>
        </p:txBody>
      </p:sp>
    </p:spTree>
    <p:extLst>
      <p:ext uri="{BB962C8B-B14F-4D97-AF65-F5344CB8AC3E}">
        <p14:creationId xmlns:p14="http://schemas.microsoft.com/office/powerpoint/2010/main" val="106539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lgn="l"/>
            <a:r>
              <a:rPr lang="en-US" sz="4400" dirty="0"/>
              <a:t>Claims Re-Bill</a:t>
            </a:r>
          </a:p>
        </p:txBody>
      </p:sp>
      <p:sp>
        <p:nvSpPr>
          <p:cNvPr id="38915" name="Rectangle 3"/>
          <p:cNvSpPr>
            <a:spLocks noGrp="1" noChangeArrowheads="1"/>
          </p:cNvSpPr>
          <p:nvPr>
            <p:ph idx="1"/>
          </p:nvPr>
        </p:nvSpPr>
        <p:spPr>
          <a:xfrm>
            <a:off x="794084" y="1387566"/>
            <a:ext cx="13338476" cy="2881160"/>
          </a:xfrm>
        </p:spPr>
        <p:txBody>
          <a:bodyPr/>
          <a:lstStyle/>
          <a:p>
            <a:pPr>
              <a:lnSpc>
                <a:spcPct val="150000"/>
              </a:lnSpc>
            </a:pPr>
            <a:r>
              <a:rPr lang="en-US" sz="2000" dirty="0"/>
              <a:t>Claims Re-Bill allows claims that were denied to be resubmitted without entering the full claim again.</a:t>
            </a:r>
          </a:p>
          <a:p>
            <a:pPr>
              <a:lnSpc>
                <a:spcPct val="150000"/>
              </a:lnSpc>
            </a:pPr>
            <a:r>
              <a:rPr lang="en-US" sz="2000" dirty="0"/>
              <a:t>Only claims that were originally submitted on the web portal can be Re-Billed on the portal. </a:t>
            </a:r>
          </a:p>
          <a:p>
            <a:pPr>
              <a:lnSpc>
                <a:spcPct val="150000"/>
              </a:lnSpc>
            </a:pPr>
            <a:r>
              <a:rPr lang="en-US" altLang="en-US" sz="2000" dirty="0"/>
              <a:t>To re-bill a denied claim, click Claim Re-bill under Claims Entry.</a:t>
            </a:r>
          </a:p>
          <a:p>
            <a:pPr>
              <a:lnSpc>
                <a:spcPct val="150000"/>
              </a:lnSpc>
            </a:pPr>
            <a:r>
              <a:rPr lang="en-US" sz="2000" dirty="0"/>
              <a:t>Enter the Recipient ID and TCN of the denied claim and submit.</a:t>
            </a:r>
          </a:p>
          <a:p>
            <a:pPr>
              <a:lnSpc>
                <a:spcPct val="150000"/>
              </a:lnSpc>
            </a:pPr>
            <a:r>
              <a:rPr lang="en-US" sz="2000" dirty="0"/>
              <a:t>When re-billing, you will need to use the TCN of the original claim as proof of timely filing.	</a:t>
            </a:r>
            <a:endParaRPr lang="en-US" u="sng" dirty="0">
              <a:hlinkClick r:id="rId3" action="ppaction://hlinkpres?slideindex=1&amp;slidetitle="/>
            </a:endParaRPr>
          </a:p>
        </p:txBody>
      </p:sp>
      <p:sp>
        <p:nvSpPr>
          <p:cNvPr id="2" name="Date Placeholder 1"/>
          <p:cNvSpPr>
            <a:spLocks noGrp="1"/>
          </p:cNvSpPr>
          <p:nvPr>
            <p:ph type="dt" sz="half" idx="2"/>
          </p:nvPr>
        </p:nvSpPr>
        <p:spPr/>
        <p:txBody>
          <a:bodyPr/>
          <a:lstStyle/>
          <a:p>
            <a:pPr>
              <a:defRPr/>
            </a:pPr>
            <a:r>
              <a:rPr lang="en-US"/>
              <a:t>3/22/2018</a:t>
            </a:r>
            <a:endParaRPr lang="en-US" dirty="0"/>
          </a:p>
        </p:txBody>
      </p:sp>
      <p:pic>
        <p:nvPicPr>
          <p:cNvPr id="1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70973" y="4489346"/>
            <a:ext cx="459722" cy="750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3">
            <a:extLst>
              <a:ext uri="{FF2B5EF4-FFF2-40B4-BE49-F238E27FC236}">
                <a16:creationId xmlns:a16="http://schemas.microsoft.com/office/drawing/2014/main" id="{3A3AEA54-4E0D-4DC9-ADF5-437DD6D166F0}"/>
              </a:ext>
            </a:extLst>
          </p:cNvPr>
          <p:cNvPicPr>
            <a:picLocks noChangeAspect="1"/>
          </p:cNvPicPr>
          <p:nvPr/>
        </p:nvPicPr>
        <p:blipFill>
          <a:blip r:embed="rId5"/>
          <a:stretch>
            <a:fillRect/>
          </a:stretch>
        </p:blipFill>
        <p:spPr>
          <a:xfrm>
            <a:off x="934642" y="4268725"/>
            <a:ext cx="12645592" cy="2749592"/>
          </a:xfrm>
          <a:prstGeom prst="rect">
            <a:avLst/>
          </a:prstGeom>
        </p:spPr>
      </p:pic>
      <p:sp>
        <p:nvSpPr>
          <p:cNvPr id="5" name="Oval 4">
            <a:extLst>
              <a:ext uri="{FF2B5EF4-FFF2-40B4-BE49-F238E27FC236}">
                <a16:creationId xmlns:a16="http://schemas.microsoft.com/office/drawing/2014/main" id="{F23DAD28-9313-4102-9C03-F6D3097A7165}"/>
              </a:ext>
            </a:extLst>
          </p:cNvPr>
          <p:cNvSpPr/>
          <p:nvPr/>
        </p:nvSpPr>
        <p:spPr>
          <a:xfrm>
            <a:off x="1425039" y="6151418"/>
            <a:ext cx="1496291" cy="438150"/>
          </a:xfrm>
          <a:prstGeom prst="ellipse">
            <a:avLst/>
          </a:prstGeom>
          <a:noFill/>
          <a:ln w="1905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a:solidFill>
                <a:srgbClr val="FFFFFE"/>
              </a:solidFill>
            </a:endParaRPr>
          </a:p>
        </p:txBody>
      </p:sp>
    </p:spTree>
    <p:extLst>
      <p:ext uri="{BB962C8B-B14F-4D97-AF65-F5344CB8AC3E}">
        <p14:creationId xmlns:p14="http://schemas.microsoft.com/office/powerpoint/2010/main" val="32501471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3" y="7627623"/>
            <a:ext cx="1385195" cy="438150"/>
          </a:xfrm>
        </p:spPr>
        <p:txBody>
          <a:bodyPr/>
          <a:lstStyle/>
          <a:p>
            <a:r>
              <a:rPr lang="en-US"/>
              <a:t>3/22/2018</a:t>
            </a:r>
          </a:p>
        </p:txBody>
      </p:sp>
      <p:sp>
        <p:nvSpPr>
          <p:cNvPr id="9" name="Rectangle 2"/>
          <p:cNvSpPr>
            <a:spLocks noGrp="1" noChangeArrowheads="1"/>
          </p:cNvSpPr>
          <p:nvPr>
            <p:ph type="title"/>
          </p:nvPr>
        </p:nvSpPr>
        <p:spPr>
          <a:xfrm>
            <a:off x="625476" y="1401082"/>
            <a:ext cx="12604750" cy="725488"/>
          </a:xfrm>
          <a:noFill/>
        </p:spPr>
        <p:txBody>
          <a:bodyPr/>
          <a:lstStyle/>
          <a:p>
            <a:r>
              <a:rPr lang="en-US" sz="4400" dirty="0"/>
              <a:t>CMS 1500 Tips</a:t>
            </a:r>
          </a:p>
        </p:txBody>
      </p:sp>
      <p:sp>
        <p:nvSpPr>
          <p:cNvPr id="2" name="Rectangle 1"/>
          <p:cNvSpPr/>
          <p:nvPr/>
        </p:nvSpPr>
        <p:spPr>
          <a:xfrm>
            <a:off x="3895726" y="2847976"/>
            <a:ext cx="6667501" cy="55245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err="1">
              <a:solidFill>
                <a:srgbClr val="FF0000"/>
              </a:solidFill>
            </a:endParaRPr>
          </a:p>
        </p:txBody>
      </p:sp>
      <p:sp>
        <p:nvSpPr>
          <p:cNvPr id="4" name="Line Callout 1 3"/>
          <p:cNvSpPr/>
          <p:nvPr/>
        </p:nvSpPr>
        <p:spPr>
          <a:xfrm>
            <a:off x="3895726" y="2847976"/>
            <a:ext cx="6667501" cy="552450"/>
          </a:xfrm>
          <a:prstGeom prst="borderCallout1">
            <a:avLst/>
          </a:prstGeom>
          <a:no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err="1">
              <a:solidFill>
                <a:srgbClr val="FFFFFE"/>
              </a:solidFill>
            </a:endParaRPr>
          </a:p>
        </p:txBody>
      </p:sp>
      <p:sp>
        <p:nvSpPr>
          <p:cNvPr id="12" name="Content Placeholder 2"/>
          <p:cNvSpPr txBox="1">
            <a:spLocks/>
          </p:cNvSpPr>
          <p:nvPr/>
        </p:nvSpPr>
        <p:spPr>
          <a:xfrm>
            <a:off x="904877" y="2276476"/>
            <a:ext cx="12325349" cy="2590800"/>
          </a:xfrm>
          <a:prstGeom prst="rect">
            <a:avLst/>
          </a:prstGeom>
        </p:spPr>
        <p:txBody>
          <a:bodyPr vert="horz" lIns="0" tIns="0" rIns="0" bIns="0" rtlCol="0">
            <a:normAutofit lnSpcReduction="10000"/>
          </a:bodyPr>
          <a:lstStyle>
            <a:lvl1pPr marL="0" indent="0" algn="l" defTabSz="457200" rtl="0" eaLnBrk="1" latinLnBrk="0" hangingPunct="1">
              <a:spcBef>
                <a:spcPts val="0"/>
              </a:spcBef>
              <a:spcAft>
                <a:spcPts val="0"/>
              </a:spcAft>
              <a:buFont typeface="Arial"/>
              <a:buNone/>
              <a:defRPr sz="2000" kern="1200">
                <a:solidFill>
                  <a:schemeClr val="accent1"/>
                </a:solidFill>
                <a:latin typeface="+mn-lt"/>
                <a:ea typeface="+mn-ea"/>
                <a:cs typeface="+mn-cs"/>
              </a:defRPr>
            </a:lvl1pPr>
            <a:lvl2pPr marL="168275" indent="-168275" algn="l" defTabSz="457200" rtl="0" eaLnBrk="1" latinLnBrk="0" hangingPunct="1">
              <a:spcBef>
                <a:spcPts val="600"/>
              </a:spcBef>
              <a:spcAft>
                <a:spcPts val="600"/>
              </a:spcAft>
              <a:buFont typeface="Arial" pitchFamily="34" charset="0"/>
              <a:buChar char="•"/>
              <a:defRPr sz="1600" kern="1200">
                <a:solidFill>
                  <a:schemeClr val="tx1"/>
                </a:solidFill>
                <a:latin typeface="+mn-lt"/>
                <a:ea typeface="+mn-ea"/>
                <a:cs typeface="+mn-cs"/>
              </a:defRPr>
            </a:lvl2pPr>
            <a:lvl3pPr marL="344488" indent="-168275" algn="l" defTabSz="457200" rtl="0" eaLnBrk="1" latinLnBrk="0" hangingPunct="1">
              <a:spcBef>
                <a:spcPts val="0"/>
              </a:spcBef>
              <a:spcAft>
                <a:spcPts val="600"/>
              </a:spcAft>
              <a:buFont typeface="Museo Sans For Dell" pitchFamily="2" charset="0"/>
              <a:buChar char="–"/>
              <a:defRPr sz="1600" kern="1200">
                <a:solidFill>
                  <a:schemeClr val="tx1"/>
                </a:solidFill>
                <a:latin typeface="+mn-lt"/>
                <a:ea typeface="+mn-ea"/>
                <a:cs typeface="+mn-cs"/>
              </a:defRPr>
            </a:lvl3pPr>
            <a:lvl4pPr marL="511175" indent="-164592" algn="l" defTabSz="457200" rtl="0" eaLnBrk="1" latinLnBrk="0" hangingPunct="1">
              <a:spcBef>
                <a:spcPts val="0"/>
              </a:spcBef>
              <a:spcAft>
                <a:spcPts val="600"/>
              </a:spcAft>
              <a:buFont typeface="Arial" pitchFamily="34" charset="0"/>
              <a:buChar char="•"/>
              <a:defRPr sz="1400" kern="1200">
                <a:solidFill>
                  <a:schemeClr val="tx1"/>
                </a:solidFill>
                <a:latin typeface="+mn-lt"/>
                <a:ea typeface="+mn-ea"/>
                <a:cs typeface="+mn-cs"/>
              </a:defRPr>
            </a:lvl4pPr>
            <a:lvl5pPr marL="676656" indent="-168275" algn="l" defTabSz="457200" rtl="0" eaLnBrk="1" latinLnBrk="0" hangingPunct="1">
              <a:spcBef>
                <a:spcPts val="0"/>
              </a:spcBef>
              <a:spcAft>
                <a:spcPts val="600"/>
              </a:spcAft>
              <a:buFont typeface="Museo Sans For Dell" pitchFamily="2" charset="0"/>
              <a:buChar char="–"/>
              <a:defRPr sz="1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866" indent="-342866" defTabSz="457154">
              <a:buFont typeface="Wingdings" panose="05000000000000000000" pitchFamily="2" charset="2"/>
              <a:buChar char="ü"/>
            </a:pPr>
            <a:endParaRPr lang="en-US" dirty="0">
              <a:solidFill>
                <a:schemeClr val="tx1"/>
              </a:solidFill>
              <a:latin typeface="Arial"/>
            </a:endParaRPr>
          </a:p>
          <a:p>
            <a:pPr marL="511124" lvl="1" indent="-342866" defTabSz="457154">
              <a:lnSpc>
                <a:spcPct val="150000"/>
              </a:lnSpc>
            </a:pPr>
            <a:r>
              <a:rPr lang="en-US" sz="2000" dirty="0">
                <a:latin typeface="Arial"/>
              </a:rPr>
              <a:t>Enter an original claim TCN for proof of timely filing if rebilling a denied claim.</a:t>
            </a:r>
          </a:p>
          <a:p>
            <a:pPr marL="511124" lvl="1" indent="-342866" defTabSz="457154">
              <a:lnSpc>
                <a:spcPct val="150000"/>
              </a:lnSpc>
            </a:pPr>
            <a:r>
              <a:rPr lang="en-US" sz="2000" dirty="0">
                <a:latin typeface="Arial"/>
              </a:rPr>
              <a:t>Attach EOBs if primary payer is Medicare, Medicare Advantage, or the client has commercial insurance.</a:t>
            </a:r>
          </a:p>
          <a:p>
            <a:pPr marL="511124" lvl="1" indent="-342866" defTabSz="457154">
              <a:lnSpc>
                <a:spcPct val="150000"/>
              </a:lnSpc>
            </a:pPr>
            <a:r>
              <a:rPr lang="en-US" sz="2000" dirty="0">
                <a:latin typeface="Arial"/>
              </a:rPr>
              <a:t>EOB payment dates are required for Medicare and Medicare Advantage claims.</a:t>
            </a:r>
          </a:p>
          <a:p>
            <a:pPr marL="511124" lvl="1" indent="-342866" defTabSz="457154">
              <a:lnSpc>
                <a:spcPct val="150000"/>
              </a:lnSpc>
            </a:pPr>
            <a:r>
              <a:rPr lang="en-US" sz="2000" dirty="0">
                <a:latin typeface="Arial"/>
              </a:rPr>
              <a:t>Upload all required documents. </a:t>
            </a:r>
          </a:p>
        </p:txBody>
      </p:sp>
    </p:spTree>
    <p:extLst>
      <p:ext uri="{BB962C8B-B14F-4D97-AF65-F5344CB8AC3E}">
        <p14:creationId xmlns:p14="http://schemas.microsoft.com/office/powerpoint/2010/main" val="1031636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699" y="1397000"/>
            <a:ext cx="13581063" cy="1371600"/>
          </a:xfrm>
        </p:spPr>
        <p:txBody>
          <a:bodyPr/>
          <a:lstStyle/>
          <a:p>
            <a:r>
              <a:rPr lang="en-US" sz="4400" dirty="0"/>
              <a:t>Getting Access to Bill on the Web Portal</a:t>
            </a:r>
          </a:p>
        </p:txBody>
      </p:sp>
      <p:sp>
        <p:nvSpPr>
          <p:cNvPr id="3" name="Date Placeholder 2"/>
          <p:cNvSpPr>
            <a:spLocks noGrp="1"/>
          </p:cNvSpPr>
          <p:nvPr>
            <p:ph type="dt" sz="half" idx="10"/>
          </p:nvPr>
        </p:nvSpPr>
        <p:spPr/>
        <p:txBody>
          <a:bodyPr/>
          <a:lstStyle/>
          <a:p>
            <a:r>
              <a:rPr lang="en-US"/>
              <a:t>3/22/2018</a:t>
            </a:r>
            <a:endParaRPr lang="en-US" dirty="0"/>
          </a:p>
        </p:txBody>
      </p:sp>
      <p:sp>
        <p:nvSpPr>
          <p:cNvPr id="5" name="Text Placeholder 4"/>
          <p:cNvSpPr>
            <a:spLocks noGrp="1"/>
          </p:cNvSpPr>
          <p:nvPr>
            <p:ph type="body" sz="quarter" idx="13"/>
          </p:nvPr>
        </p:nvSpPr>
        <p:spPr>
          <a:xfrm>
            <a:off x="520700" y="2260600"/>
            <a:ext cx="12872572" cy="4886158"/>
          </a:xfrm>
        </p:spPr>
        <p:txBody>
          <a:bodyPr/>
          <a:lstStyle/>
          <a:p>
            <a:pPr marL="342900" indent="-342900">
              <a:buFont typeface="Arial" panose="020B0604020202020204" pitchFamily="34" charset="0"/>
              <a:buChar char="•"/>
            </a:pPr>
            <a:r>
              <a:rPr lang="en-US" altLang="en-US" dirty="0"/>
              <a:t>If you are currently not registered on the New Mexico Medicaid web portal, you can create an account using either your active New Mexico Medicaid Provider ID or your NPI using the following link: </a:t>
            </a:r>
            <a:r>
              <a:rPr lang="en-US" altLang="en-US" dirty="0">
                <a:hlinkClick r:id="rId2"/>
              </a:rPr>
              <a:t>https://nmmedicaid.portal.conduent.com/webportal/webRegistration/webRegStart</a:t>
            </a:r>
            <a:r>
              <a:rPr lang="en-US" altLang="en-US" dirty="0"/>
              <a:t> </a:t>
            </a:r>
          </a:p>
          <a:p>
            <a:pPr marL="342900" indent="-342900">
              <a:buFont typeface="Arial" panose="020B0604020202020204" pitchFamily="34" charset="0"/>
              <a:buChar char="•"/>
            </a:pPr>
            <a:r>
              <a:rPr lang="en-US" altLang="en-US" dirty="0"/>
              <a:t>If your New Mexico Provider ID or NPI is currently registered on the New Mexico Medicaid web portal but you do not have access to log in to the web portal, or do not have Claims Entry access, please contact your Master Administrator.</a:t>
            </a:r>
          </a:p>
          <a:p>
            <a:pPr marL="342900" indent="-342900">
              <a:buFont typeface="Arial" panose="020B0604020202020204" pitchFamily="34" charset="0"/>
              <a:buChar char="•"/>
            </a:pPr>
            <a:r>
              <a:rPr lang="en-US" altLang="en-US" dirty="0"/>
              <a:t>If you do not know if your Provider ID or NPI is registered on the New Mexico Medicaid Web Portal or if you do not know who your Master Administrator is, you can contact the HIPAA Helpdesk for further assistance at 1-800-299-7304 or by email at </a:t>
            </a:r>
            <a:r>
              <a:rPr lang="en-US" altLang="en-US" dirty="0">
                <a:hlinkClick r:id="rId3"/>
              </a:rPr>
              <a:t>HIPAA.DeskNM@hsd.nm.gov</a:t>
            </a:r>
            <a:r>
              <a:rPr lang="en-US" altLang="en-US" dirty="0"/>
              <a:t>.  </a:t>
            </a:r>
          </a:p>
        </p:txBody>
      </p:sp>
    </p:spTree>
    <p:extLst>
      <p:ext uri="{BB962C8B-B14F-4D97-AF65-F5344CB8AC3E}">
        <p14:creationId xmlns:p14="http://schemas.microsoft.com/office/powerpoint/2010/main" val="39030713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3"/>
          <p:cNvSpPr>
            <a:spLocks noGrp="1"/>
          </p:cNvSpPr>
          <p:nvPr>
            <p:ph type="sldNum" sz="quarter" idx="12"/>
          </p:nvPr>
        </p:nvSpPr>
        <p:spPr>
          <a:xfrm>
            <a:off x="10764520" y="7627624"/>
            <a:ext cx="3413760" cy="438150"/>
          </a:xfrm>
        </p:spPr>
        <p:txBody>
          <a:bodyPr/>
          <a:lstStyle/>
          <a:p>
            <a:fld id="{CACB3E39-5571-0247-86B7-EF41C2ABA1DB}" type="slidenum">
              <a:rPr lang="en-US" smtClean="0"/>
              <a:pPr/>
              <a:t>40</a:t>
            </a:fld>
            <a:endParaRPr lang="en-US" dirty="0"/>
          </a:p>
        </p:txBody>
      </p:sp>
      <p:sp>
        <p:nvSpPr>
          <p:cNvPr id="9" name="Rectangle 2"/>
          <p:cNvSpPr>
            <a:spLocks noGrp="1" noChangeArrowheads="1"/>
          </p:cNvSpPr>
          <p:nvPr>
            <p:ph type="title"/>
          </p:nvPr>
        </p:nvSpPr>
        <p:spPr>
          <a:xfrm>
            <a:off x="625476" y="1673225"/>
            <a:ext cx="12604750" cy="725488"/>
          </a:xfrm>
          <a:noFill/>
        </p:spPr>
        <p:txBody>
          <a:bodyPr/>
          <a:lstStyle/>
          <a:p>
            <a:r>
              <a:rPr lang="en-US" sz="3100" dirty="0">
                <a:solidFill>
                  <a:srgbClr val="000000"/>
                </a:solidFill>
              </a:rPr>
              <a:t>New Mexico Medicaid Resources</a:t>
            </a:r>
            <a:endParaRPr lang="en-US" dirty="0"/>
          </a:p>
        </p:txBody>
      </p:sp>
      <p:sp>
        <p:nvSpPr>
          <p:cNvPr id="10" name="Rectangle 3"/>
          <p:cNvSpPr txBox="1">
            <a:spLocks noChangeArrowheads="1"/>
          </p:cNvSpPr>
          <p:nvPr/>
        </p:nvSpPr>
        <p:spPr bwMode="auto">
          <a:xfrm>
            <a:off x="687072" y="2320607"/>
            <a:ext cx="12543155" cy="5307016"/>
          </a:xfrm>
          <a:prstGeom prst="rect">
            <a:avLst/>
          </a:prstGeom>
          <a:solidFill>
            <a:schemeClr val="bg1"/>
          </a:solidFill>
          <a:ln w="9525">
            <a:noFill/>
            <a:miter lim="800000"/>
            <a:headEnd/>
            <a:tailEnd/>
          </a:ln>
          <a:effectLst/>
        </p:spPr>
        <p:txBody>
          <a:bodyPr vert="horz" wrap="square" lIns="91423" tIns="45711" rIns="91423" bIns="45711" numCol="1" anchor="t" anchorCtr="0" compatLnSpc="1">
            <a:prstTxWarp prst="textNoShape">
              <a:avLst/>
            </a:prstTxWarp>
          </a:bodyPr>
          <a:lstStyle/>
          <a:p>
            <a:pPr marL="457109" indent="-457109" defTabSz="652979">
              <a:lnSpc>
                <a:spcPct val="150000"/>
              </a:lnSpc>
              <a:spcBef>
                <a:spcPts val="600"/>
              </a:spcBef>
              <a:spcAft>
                <a:spcPts val="600"/>
              </a:spcAft>
              <a:buSzPct val="75000"/>
              <a:buFont typeface="Arial" panose="020B0604020202020204" pitchFamily="34" charset="0"/>
              <a:buChar char="•"/>
            </a:pPr>
            <a:r>
              <a:rPr lang="en-US" sz="1600" dirty="0">
                <a:solidFill>
                  <a:prstClr val="black"/>
                </a:solidFill>
              </a:rPr>
              <a:t>New Mexico Medicaid Online</a:t>
            </a:r>
          </a:p>
          <a:p>
            <a:pPr marL="853904" lvl="3" indent="-342831" defTabSz="652979">
              <a:lnSpc>
                <a:spcPct val="150000"/>
              </a:lnSpc>
              <a:spcBef>
                <a:spcPts val="600"/>
              </a:spcBef>
              <a:buSzPct val="75000"/>
            </a:pPr>
            <a:r>
              <a:rPr lang="en-US" sz="1600" dirty="0">
                <a:solidFill>
                  <a:prstClr val="black"/>
                </a:solidFill>
              </a:rPr>
              <a:t>Provider Information</a:t>
            </a:r>
          </a:p>
          <a:p>
            <a:pPr marL="853904" lvl="3" indent="-342831" defTabSz="652979">
              <a:lnSpc>
                <a:spcPct val="150000"/>
              </a:lnSpc>
              <a:spcBef>
                <a:spcPts val="600"/>
              </a:spcBef>
              <a:buSzPct val="75000"/>
            </a:pPr>
            <a:r>
              <a:rPr lang="en-US" sz="1600" dirty="0">
                <a:solidFill>
                  <a:prstClr val="black"/>
                </a:solidFill>
              </a:rPr>
              <a:t>Provider Login Screen Notices</a:t>
            </a:r>
          </a:p>
          <a:p>
            <a:pPr marL="853904" lvl="3" indent="-342831" defTabSz="652979">
              <a:lnSpc>
                <a:spcPct val="150000"/>
              </a:lnSpc>
              <a:spcBef>
                <a:spcPts val="600"/>
              </a:spcBef>
              <a:buSzPct val="75000"/>
            </a:pPr>
            <a:r>
              <a:rPr lang="en-US" sz="1600" dirty="0">
                <a:solidFill>
                  <a:prstClr val="black"/>
                </a:solidFill>
              </a:rPr>
              <a:t>Provider E-News Newsletters</a:t>
            </a:r>
          </a:p>
          <a:p>
            <a:pPr marL="457109" indent="-457109" defTabSz="652979">
              <a:lnSpc>
                <a:spcPct val="150000"/>
              </a:lnSpc>
              <a:spcBef>
                <a:spcPts val="600"/>
              </a:spcBef>
              <a:spcAft>
                <a:spcPts val="600"/>
              </a:spcAft>
              <a:buSzPct val="75000"/>
              <a:buFont typeface="Arial" panose="020B0604020202020204" pitchFamily="34" charset="0"/>
              <a:buChar char="•"/>
            </a:pPr>
            <a:r>
              <a:rPr lang="en-US" sz="1600" dirty="0">
                <a:solidFill>
                  <a:prstClr val="black"/>
                </a:solidFill>
              </a:rPr>
              <a:t>Medicaid Provider Relations Call Center</a:t>
            </a:r>
          </a:p>
          <a:p>
            <a:pPr marL="457109" indent="-457109" defTabSz="652979">
              <a:lnSpc>
                <a:spcPct val="150000"/>
              </a:lnSpc>
              <a:spcBef>
                <a:spcPts val="600"/>
              </a:spcBef>
              <a:spcAft>
                <a:spcPts val="600"/>
              </a:spcAft>
              <a:buSzPct val="75000"/>
              <a:buFont typeface="Arial" panose="020B0604020202020204" pitchFamily="34" charset="0"/>
              <a:buChar char="•"/>
            </a:pPr>
            <a:r>
              <a:rPr lang="en-US" sz="1600" dirty="0">
                <a:solidFill>
                  <a:prstClr val="black"/>
                </a:solidFill>
              </a:rPr>
              <a:t>Provider Communication Updates </a:t>
            </a:r>
          </a:p>
          <a:p>
            <a:pPr marL="457109" indent="-457109" defTabSz="652979">
              <a:lnSpc>
                <a:spcPct val="150000"/>
              </a:lnSpc>
              <a:spcBef>
                <a:spcPts val="600"/>
              </a:spcBef>
              <a:spcAft>
                <a:spcPts val="600"/>
              </a:spcAft>
              <a:buSzPct val="75000"/>
              <a:buFont typeface="Arial" panose="020B0604020202020204" pitchFamily="34" charset="0"/>
              <a:buChar char="•"/>
            </a:pPr>
            <a:r>
              <a:rPr lang="en-US" sz="1600" dirty="0">
                <a:solidFill>
                  <a:prstClr val="black"/>
                </a:solidFill>
              </a:rPr>
              <a:t>Provider Field Representative</a:t>
            </a:r>
          </a:p>
          <a:p>
            <a:pPr marL="457109" indent="-457109" defTabSz="652979">
              <a:lnSpc>
                <a:spcPct val="150000"/>
              </a:lnSpc>
              <a:spcBef>
                <a:spcPts val="600"/>
              </a:spcBef>
              <a:spcAft>
                <a:spcPts val="600"/>
              </a:spcAft>
              <a:buSzPct val="75000"/>
              <a:buFont typeface="Arial" panose="020B0604020202020204" pitchFamily="34" charset="0"/>
              <a:buChar char="•"/>
            </a:pPr>
            <a:r>
              <a:rPr lang="en-US" sz="1600" dirty="0">
                <a:solidFill>
                  <a:prstClr val="black"/>
                </a:solidFill>
              </a:rPr>
              <a:t>Provider Webinars</a:t>
            </a:r>
          </a:p>
          <a:p>
            <a:pPr marL="457109" indent="-457109" defTabSz="652979">
              <a:lnSpc>
                <a:spcPct val="150000"/>
              </a:lnSpc>
              <a:spcBef>
                <a:spcPts val="600"/>
              </a:spcBef>
              <a:spcAft>
                <a:spcPts val="600"/>
              </a:spcAft>
              <a:buSzPct val="75000"/>
              <a:buFont typeface="Arial" panose="020B0604020202020204" pitchFamily="34" charset="0"/>
              <a:buChar char="•"/>
            </a:pPr>
            <a:r>
              <a:rPr lang="en-US" sz="1600" dirty="0">
                <a:solidFill>
                  <a:prstClr val="black"/>
                </a:solidFill>
              </a:rPr>
              <a:t>Open Forums and Live Training Sessions</a:t>
            </a:r>
          </a:p>
          <a:p>
            <a:pPr algn="r" defTabSz="652979">
              <a:buSzPct val="75000"/>
            </a:pPr>
            <a:r>
              <a:rPr lang="en-US" sz="2300" i="1" dirty="0">
                <a:solidFill>
                  <a:prstClr val="black"/>
                </a:solidFill>
              </a:rPr>
              <a:t>Continued on next page . . . </a:t>
            </a:r>
            <a:endParaRPr lang="en-US" sz="2300" i="1" dirty="0">
              <a:solidFill>
                <a:srgbClr val="00837B">
                  <a:lumMod val="50000"/>
                </a:srgbClr>
              </a:solidFill>
            </a:endParaRPr>
          </a:p>
          <a:p>
            <a:pPr defTabSz="652979"/>
            <a:r>
              <a:rPr lang="en-US" sz="1900" dirty="0">
                <a:solidFill>
                  <a:srgbClr val="00837B">
                    <a:lumMod val="50000"/>
                  </a:srgbClr>
                </a:solidFill>
              </a:rPr>
              <a:t> </a:t>
            </a:r>
          </a:p>
          <a:p>
            <a:pPr marL="342831" indent="-342831" defTabSz="914217" fontAlgn="base">
              <a:lnSpc>
                <a:spcPct val="150000"/>
              </a:lnSpc>
              <a:spcBef>
                <a:spcPts val="600"/>
              </a:spcBef>
              <a:spcAft>
                <a:spcPts val="600"/>
              </a:spcAft>
              <a:buFont typeface="Arial" pitchFamily="34" charset="0"/>
              <a:buChar char="•"/>
              <a:defRPr/>
            </a:pPr>
            <a:endParaRPr lang="en-US" sz="2000" i="1" kern="0" dirty="0">
              <a:solidFill>
                <a:prstClr val="black"/>
              </a:solidFill>
            </a:endParaRPr>
          </a:p>
          <a:p>
            <a:pPr lvl="1" defTabSz="652979"/>
            <a:br>
              <a:rPr lang="en-US" sz="2400" dirty="0">
                <a:solidFill>
                  <a:prstClr val="black"/>
                </a:solidFill>
              </a:rPr>
            </a:br>
            <a:br>
              <a:rPr lang="en-US" sz="2100" dirty="0">
                <a:solidFill>
                  <a:prstClr val="black"/>
                </a:solidFill>
              </a:rPr>
            </a:br>
            <a:endParaRPr lang="en-US" sz="2100" dirty="0">
              <a:solidFill>
                <a:prstClr val="black"/>
              </a:solidFill>
            </a:endParaRPr>
          </a:p>
        </p:txBody>
      </p:sp>
      <p:sp>
        <p:nvSpPr>
          <p:cNvPr id="2" name="Rectangle 1"/>
          <p:cNvSpPr/>
          <p:nvPr/>
        </p:nvSpPr>
        <p:spPr>
          <a:xfrm>
            <a:off x="3895726" y="2847976"/>
            <a:ext cx="6667501" cy="55245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91423" tIns="45711" rIns="91423" bIns="45711" rtlCol="0" anchor="ctr"/>
          <a:lstStyle/>
          <a:p>
            <a:pPr algn="ctr" defTabSz="652979"/>
            <a:endParaRPr lang="en-US" dirty="0">
              <a:solidFill>
                <a:srgbClr val="FF0000"/>
              </a:solidFill>
            </a:endParaRPr>
          </a:p>
        </p:txBody>
      </p:sp>
      <p:sp>
        <p:nvSpPr>
          <p:cNvPr id="4" name="Line Callout 1 3"/>
          <p:cNvSpPr/>
          <p:nvPr/>
        </p:nvSpPr>
        <p:spPr>
          <a:xfrm>
            <a:off x="3895726" y="2847976"/>
            <a:ext cx="6667501" cy="552450"/>
          </a:xfrm>
          <a:prstGeom prst="borderCallout1">
            <a:avLst/>
          </a:prstGeom>
          <a:noFill/>
          <a:ln>
            <a:noFill/>
          </a:ln>
          <a:effectLst/>
        </p:spPr>
        <p:style>
          <a:lnRef idx="1">
            <a:schemeClr val="accent1"/>
          </a:lnRef>
          <a:fillRef idx="3">
            <a:schemeClr val="accent1"/>
          </a:fillRef>
          <a:effectRef idx="2">
            <a:schemeClr val="accent1"/>
          </a:effectRef>
          <a:fontRef idx="minor">
            <a:schemeClr val="lt1"/>
          </a:fontRef>
        </p:style>
        <p:txBody>
          <a:bodyPr lIns="91423" tIns="45711" rIns="91423" bIns="45711" rtlCol="0" anchor="ctr"/>
          <a:lstStyle/>
          <a:p>
            <a:pPr algn="ctr" defTabSz="652979"/>
            <a:endParaRPr lang="en-US" dirty="0">
              <a:solidFill>
                <a:srgbClr val="FFFFFE"/>
              </a:solidFill>
            </a:endParaRPr>
          </a:p>
        </p:txBody>
      </p:sp>
    </p:spTree>
    <p:extLst>
      <p:ext uri="{BB962C8B-B14F-4D97-AF65-F5344CB8AC3E}">
        <p14:creationId xmlns:p14="http://schemas.microsoft.com/office/powerpoint/2010/main" val="1048722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3"/>
          <p:cNvSpPr>
            <a:spLocks noGrp="1"/>
          </p:cNvSpPr>
          <p:nvPr>
            <p:ph type="sldNum" sz="quarter" idx="12"/>
          </p:nvPr>
        </p:nvSpPr>
        <p:spPr>
          <a:xfrm>
            <a:off x="10764520" y="7627624"/>
            <a:ext cx="3413760" cy="438150"/>
          </a:xfrm>
        </p:spPr>
        <p:txBody>
          <a:bodyPr/>
          <a:lstStyle/>
          <a:p>
            <a:fld id="{CACB3E39-5571-0247-86B7-EF41C2ABA1DB}" type="slidenum">
              <a:rPr lang="en-US" smtClean="0"/>
              <a:pPr/>
              <a:t>41</a:t>
            </a:fld>
            <a:endParaRPr lang="en-US" dirty="0"/>
          </a:p>
        </p:txBody>
      </p:sp>
      <p:sp>
        <p:nvSpPr>
          <p:cNvPr id="9" name="Rectangle 2"/>
          <p:cNvSpPr>
            <a:spLocks noGrp="1" noChangeArrowheads="1"/>
          </p:cNvSpPr>
          <p:nvPr>
            <p:ph type="title"/>
          </p:nvPr>
        </p:nvSpPr>
        <p:spPr>
          <a:xfrm>
            <a:off x="625476" y="1511303"/>
            <a:ext cx="12604750" cy="887411"/>
          </a:xfrm>
          <a:noFill/>
        </p:spPr>
        <p:txBody>
          <a:bodyPr/>
          <a:lstStyle/>
          <a:p>
            <a:r>
              <a:rPr lang="en-US" sz="3100" dirty="0"/>
              <a:t>New Mexico Medicaid Resources </a:t>
            </a:r>
            <a:r>
              <a:rPr lang="en-US" sz="2900" i="1" dirty="0"/>
              <a:t>Continued</a:t>
            </a:r>
          </a:p>
        </p:txBody>
      </p:sp>
      <p:sp>
        <p:nvSpPr>
          <p:cNvPr id="10" name="Rectangle 3"/>
          <p:cNvSpPr txBox="1">
            <a:spLocks noChangeArrowheads="1"/>
          </p:cNvSpPr>
          <p:nvPr/>
        </p:nvSpPr>
        <p:spPr bwMode="auto">
          <a:xfrm>
            <a:off x="687072" y="2320605"/>
            <a:ext cx="12543155" cy="5166046"/>
          </a:xfrm>
          <a:prstGeom prst="rect">
            <a:avLst/>
          </a:prstGeom>
          <a:solidFill>
            <a:schemeClr val="bg1"/>
          </a:solidFill>
          <a:ln w="9525">
            <a:noFill/>
            <a:miter lim="800000"/>
            <a:headEnd/>
            <a:tailEnd/>
          </a:ln>
          <a:effectLst/>
        </p:spPr>
        <p:txBody>
          <a:bodyPr vert="horz" wrap="square" lIns="91427" tIns="45713" rIns="91427" bIns="45713" numCol="1" anchor="t" anchorCtr="0" compatLnSpc="1">
            <a:prstTxWarp prst="textNoShape">
              <a:avLst/>
            </a:prstTxWarp>
          </a:bodyPr>
          <a:lstStyle/>
          <a:p>
            <a:r>
              <a:rPr lang="en-US" sz="1100" b="1" dirty="0"/>
              <a:t>New Mexico Medicaid Portal </a:t>
            </a:r>
            <a:r>
              <a:rPr lang="en-US" sz="1100" dirty="0"/>
              <a:t>– </a:t>
            </a:r>
            <a:r>
              <a:rPr lang="en-US" sz="1100" dirty="0">
                <a:hlinkClick r:id="rId3"/>
              </a:rPr>
              <a:t>https://nmmedicaid.portal.conduent.com/static/index.htm</a:t>
            </a:r>
            <a:r>
              <a:rPr lang="en-US" sz="1100" dirty="0"/>
              <a:t> </a:t>
            </a:r>
          </a:p>
          <a:p>
            <a:r>
              <a:rPr lang="en-US" sz="1100" dirty="0"/>
              <a:t>Claim Inquiries, Eligibility Verification, Electronic Claim Submission, Provider Manuals, E-News</a:t>
            </a:r>
          </a:p>
          <a:p>
            <a:endParaRPr lang="en-US" sz="1100" dirty="0"/>
          </a:p>
          <a:p>
            <a:r>
              <a:rPr lang="en-US" sz="1100" b="1" dirty="0"/>
              <a:t>NM Health Care Authority  </a:t>
            </a:r>
            <a:r>
              <a:rPr lang="en-US" sz="1100" dirty="0"/>
              <a:t>– </a:t>
            </a:r>
            <a:r>
              <a:rPr lang="en-US" sz="1100" dirty="0">
                <a:hlinkClick r:id="rId4"/>
              </a:rPr>
              <a:t>http://www.hca.nm.gov</a:t>
            </a:r>
            <a:r>
              <a:rPr lang="en-US" sz="1100" dirty="0"/>
              <a:t> </a:t>
            </a:r>
          </a:p>
          <a:p>
            <a:r>
              <a:rPr lang="en-US" sz="1100" dirty="0"/>
              <a:t>Supplements, Memos, Provider Billing Packets and Policy</a:t>
            </a:r>
          </a:p>
          <a:p>
            <a:endParaRPr lang="en-US" sz="1100" dirty="0"/>
          </a:p>
          <a:p>
            <a:r>
              <a:rPr lang="en-US" sz="1100" b="1" dirty="0">
                <a:cs typeface="Arial" panose="020B0604020202020204" pitchFamily="34" charset="0"/>
              </a:rPr>
              <a:t>Medical Assistance Division </a:t>
            </a:r>
            <a:r>
              <a:rPr lang="en-US" sz="1100" dirty="0">
                <a:cs typeface="Arial" panose="020B0604020202020204" pitchFamily="34" charset="0"/>
              </a:rPr>
              <a:t>– PE Program Staff – </a:t>
            </a:r>
            <a:r>
              <a:rPr lang="en-US" sz="1100" dirty="0">
                <a:cs typeface="Arial" panose="020B0604020202020204" pitchFamily="34" charset="0"/>
                <a:hlinkClick r:id="rId5"/>
              </a:rPr>
              <a:t>HSD.PEDeterminers@state.nm.us</a:t>
            </a:r>
            <a:endParaRPr lang="en-US" sz="1100" dirty="0">
              <a:cs typeface="Arial" panose="020B0604020202020204" pitchFamily="34" charset="0"/>
            </a:endParaRPr>
          </a:p>
          <a:p>
            <a:r>
              <a:rPr lang="en-US" sz="1100" dirty="0">
                <a:cs typeface="Arial" panose="020B0604020202020204" pitchFamily="34" charset="0"/>
              </a:rPr>
              <a:t>Assistance with PE Applications, PE Determinations, MAD 070, PE Training, PE Certification </a:t>
            </a:r>
          </a:p>
          <a:p>
            <a:endParaRPr lang="en-US" sz="1100" dirty="0"/>
          </a:p>
          <a:p>
            <a:r>
              <a:rPr lang="en-US" sz="1100" b="1" dirty="0"/>
              <a:t>Consolidated Customer Service Call Center </a:t>
            </a:r>
            <a:r>
              <a:rPr lang="en-US" sz="1100" dirty="0"/>
              <a:t>– (800) 299 - 7304</a:t>
            </a:r>
          </a:p>
          <a:p>
            <a:r>
              <a:rPr lang="en-US" sz="1100" dirty="0"/>
              <a:t>Claim Status, Eligibility, Prior Authorization, Medicaid Updates</a:t>
            </a:r>
          </a:p>
          <a:p>
            <a:endParaRPr lang="en-US" sz="1100" dirty="0"/>
          </a:p>
          <a:p>
            <a:r>
              <a:rPr lang="en-US" sz="1100" b="1" dirty="0"/>
              <a:t>Conduent Provider Relations Helpdesk </a:t>
            </a:r>
            <a:r>
              <a:rPr lang="en-US" sz="1100" dirty="0"/>
              <a:t>– </a:t>
            </a:r>
            <a:r>
              <a:rPr lang="en-US" sz="1100" dirty="0">
                <a:hlinkClick r:id="rId6"/>
              </a:rPr>
              <a:t>NMProviderSUPPORT@conduent.com </a:t>
            </a:r>
            <a:endParaRPr lang="en-US" sz="1100" dirty="0"/>
          </a:p>
          <a:p>
            <a:r>
              <a:rPr lang="en-US" sz="1100" dirty="0"/>
              <a:t>Claim research assistance and general Medicaid inquiries</a:t>
            </a:r>
          </a:p>
          <a:p>
            <a:endParaRPr lang="en-US" sz="1100" dirty="0"/>
          </a:p>
          <a:p>
            <a:r>
              <a:rPr lang="en-US" sz="1100" b="1" dirty="0"/>
              <a:t>Conduent HIPAA Helpdesk </a:t>
            </a:r>
            <a:r>
              <a:rPr lang="en-US" sz="1100" dirty="0"/>
              <a:t>– </a:t>
            </a:r>
            <a:r>
              <a:rPr lang="en-US" sz="1100" dirty="0">
                <a:hlinkClick r:id="rId7"/>
              </a:rPr>
              <a:t>HIPAA.DeskNM@hsd.nm.gov</a:t>
            </a:r>
            <a:r>
              <a:rPr lang="en-US" sz="1100" dirty="0"/>
              <a:t> </a:t>
            </a:r>
            <a:br>
              <a:rPr lang="en-US" sz="1100" dirty="0"/>
            </a:br>
            <a:r>
              <a:rPr lang="en-US" sz="1100" dirty="0"/>
              <a:t>Assistance on NM Web Portal, EDI inquiries, and Online Claim Submission with DDE (Direct Data Entry)</a:t>
            </a:r>
          </a:p>
          <a:p>
            <a:endParaRPr lang="en-US" sz="1100" dirty="0"/>
          </a:p>
          <a:p>
            <a:r>
              <a:rPr lang="en-US" sz="1100" b="1" dirty="0"/>
              <a:t>Conduent Provider Enrollment Helpdesk </a:t>
            </a:r>
            <a:r>
              <a:rPr lang="en-US" sz="1100" dirty="0"/>
              <a:t>- </a:t>
            </a:r>
            <a:r>
              <a:rPr lang="en-US" sz="1100" dirty="0">
                <a:hlinkClick r:id="rId6"/>
              </a:rPr>
              <a:t>NMProviderSUPPORT@conduent.com </a:t>
            </a:r>
            <a:endParaRPr lang="en-US" sz="1100" dirty="0"/>
          </a:p>
          <a:p>
            <a:r>
              <a:rPr lang="en-US" sz="1100" dirty="0"/>
              <a:t>Provider Enrollment Applications, Forms &amp; Instructions</a:t>
            </a:r>
          </a:p>
          <a:p>
            <a:endParaRPr lang="en-US" sz="1100" dirty="0"/>
          </a:p>
          <a:p>
            <a:r>
              <a:rPr lang="en-US" sz="1100" b="1" dirty="0"/>
              <a:t>Medical Assistance Division, Program Rules </a:t>
            </a:r>
            <a:r>
              <a:rPr lang="en-US" sz="1100" dirty="0"/>
              <a:t>– </a:t>
            </a:r>
            <a:r>
              <a:rPr lang="en-US" sz="1100" dirty="0">
                <a:hlinkClick r:id="rId8"/>
              </a:rPr>
              <a:t>http://www.hca.nm.gov/providers/rules-nm-administrative-code/</a:t>
            </a:r>
            <a:r>
              <a:rPr lang="en-US" sz="1100" dirty="0"/>
              <a:t> </a:t>
            </a:r>
          </a:p>
          <a:p>
            <a:r>
              <a:rPr lang="en-US" sz="1100" dirty="0"/>
              <a:t>NMAC for Programs administered by the Medical Assistance Division</a:t>
            </a:r>
            <a:br>
              <a:rPr lang="en-US" sz="1100" dirty="0"/>
            </a:br>
            <a:br>
              <a:rPr lang="en-US" sz="1100" dirty="0"/>
            </a:br>
            <a:r>
              <a:rPr lang="en-US" sz="1100" b="1" dirty="0"/>
              <a:t>Yes New Mexico - </a:t>
            </a:r>
            <a:r>
              <a:rPr lang="en-US" sz="1100" dirty="0">
                <a:hlinkClick r:id="rId9"/>
              </a:rPr>
              <a:t>https://www.yes.state.nm.us/yesnm/home/index</a:t>
            </a:r>
            <a:br>
              <a:rPr lang="en-US" sz="1100" dirty="0"/>
            </a:br>
            <a:r>
              <a:rPr lang="en-US" sz="1100" dirty="0"/>
              <a:t>Apply, check, update, or renew Medical Assistance (Medicaid) benefits</a:t>
            </a:r>
          </a:p>
          <a:p>
            <a:endParaRPr lang="en-US" sz="1000" dirty="0"/>
          </a:p>
          <a:p>
            <a:br>
              <a:rPr lang="en-US" sz="1000" dirty="0"/>
            </a:br>
            <a:br>
              <a:rPr lang="en-US" sz="1000" dirty="0"/>
            </a:br>
            <a:endParaRPr lang="en-US" sz="1000" dirty="0"/>
          </a:p>
        </p:txBody>
      </p:sp>
      <p:sp>
        <p:nvSpPr>
          <p:cNvPr id="2" name="Rectangle 1"/>
          <p:cNvSpPr/>
          <p:nvPr/>
        </p:nvSpPr>
        <p:spPr>
          <a:xfrm>
            <a:off x="3895726" y="2847976"/>
            <a:ext cx="6667501" cy="55245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91427" tIns="45713" rIns="91427" bIns="45713" rtlCol="0" anchor="ctr"/>
          <a:lstStyle/>
          <a:p>
            <a:pPr algn="ctr"/>
            <a:endParaRPr lang="en-US" dirty="0">
              <a:solidFill>
                <a:srgbClr val="FF0000"/>
              </a:solidFill>
            </a:endParaRPr>
          </a:p>
        </p:txBody>
      </p:sp>
      <p:sp>
        <p:nvSpPr>
          <p:cNvPr id="4" name="Line Callout 1 3"/>
          <p:cNvSpPr/>
          <p:nvPr/>
        </p:nvSpPr>
        <p:spPr>
          <a:xfrm>
            <a:off x="3895726" y="2847976"/>
            <a:ext cx="6667501" cy="552450"/>
          </a:xfrm>
          <a:prstGeom prst="borderCallout1">
            <a:avLst/>
          </a:prstGeom>
          <a:noFill/>
          <a:ln>
            <a:noFill/>
          </a:ln>
          <a:effectLst/>
        </p:spPr>
        <p:style>
          <a:lnRef idx="1">
            <a:schemeClr val="accent1"/>
          </a:lnRef>
          <a:fillRef idx="3">
            <a:schemeClr val="accent1"/>
          </a:fillRef>
          <a:effectRef idx="2">
            <a:schemeClr val="accent1"/>
          </a:effectRef>
          <a:fontRef idx="minor">
            <a:schemeClr val="lt1"/>
          </a:fontRef>
        </p:style>
        <p:txBody>
          <a:bodyPr lIns="91427" tIns="45713" rIns="91427" bIns="45713" rtlCol="0" anchor="ctr"/>
          <a:lstStyle/>
          <a:p>
            <a:pPr algn="ctr"/>
            <a:endParaRPr lang="en-US" dirty="0">
              <a:solidFill>
                <a:srgbClr val="FFFFFE"/>
              </a:solidFill>
            </a:endParaRPr>
          </a:p>
        </p:txBody>
      </p:sp>
    </p:spTree>
    <p:extLst>
      <p:ext uri="{BB962C8B-B14F-4D97-AF65-F5344CB8AC3E}">
        <p14:creationId xmlns:p14="http://schemas.microsoft.com/office/powerpoint/2010/main" val="397932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373608" y="3581400"/>
            <a:ext cx="7785734" cy="1371600"/>
          </a:xfrm>
          <a:solidFill>
            <a:schemeClr val="bg1"/>
          </a:solidFill>
        </p:spPr>
        <p:txBody>
          <a:bodyPr/>
          <a:lstStyle/>
          <a:p>
            <a:r>
              <a:rPr lang="en-US" dirty="0">
                <a:solidFill>
                  <a:schemeClr val="tx1"/>
                </a:solidFill>
              </a:rPr>
              <a:t>Claim Form Instructions</a:t>
            </a:r>
          </a:p>
        </p:txBody>
      </p:sp>
      <p:sp>
        <p:nvSpPr>
          <p:cNvPr id="8" name="Content Placeholder 7"/>
          <p:cNvSpPr>
            <a:spLocks noGrp="1"/>
          </p:cNvSpPr>
          <p:nvPr>
            <p:ph sz="quarter" idx="14"/>
          </p:nvPr>
        </p:nvSpPr>
        <p:spPr/>
        <p:txBody>
          <a:bodyPr/>
          <a:lstStyle/>
          <a:p>
            <a:r>
              <a:rPr lang="en-US" dirty="0" err="1"/>
              <a:t>Conduent</a:t>
            </a:r>
            <a:r>
              <a:rPr lang="en-US" dirty="0"/>
              <a:t> </a:t>
            </a:r>
          </a:p>
          <a:p>
            <a:r>
              <a:rPr lang="en-US" dirty="0"/>
              <a:t>Government Healthcare Solutions</a:t>
            </a:r>
          </a:p>
        </p:txBody>
      </p:sp>
    </p:spTree>
    <p:extLst>
      <p:ext uri="{BB962C8B-B14F-4D97-AF65-F5344CB8AC3E}">
        <p14:creationId xmlns:p14="http://schemas.microsoft.com/office/powerpoint/2010/main" val="3597991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507743" y="365763"/>
            <a:ext cx="11153143" cy="877410"/>
          </a:xfrm>
        </p:spPr>
        <p:txBody>
          <a:bodyPr/>
          <a:lstStyle/>
          <a:p>
            <a:pPr algn="l"/>
            <a:r>
              <a:rPr lang="en-US" sz="3600" dirty="0"/>
              <a:t>Where Do I Get a Copy of Claim Form Instructions?</a:t>
            </a:r>
            <a:r>
              <a:rPr lang="en-US" sz="4000" dirty="0">
                <a:solidFill>
                  <a:schemeClr val="accent3">
                    <a:lumMod val="50000"/>
                  </a:schemeClr>
                </a:solidFill>
              </a:rPr>
              <a:t>	</a:t>
            </a:r>
          </a:p>
        </p:txBody>
      </p:sp>
      <p:sp>
        <p:nvSpPr>
          <p:cNvPr id="6" name="Date Placeholder 5"/>
          <p:cNvSpPr>
            <a:spLocks noGrp="1"/>
          </p:cNvSpPr>
          <p:nvPr>
            <p:ph type="dt" sz="half" idx="2"/>
          </p:nvPr>
        </p:nvSpPr>
        <p:spPr/>
        <p:txBody>
          <a:bodyPr/>
          <a:lstStyle/>
          <a:p>
            <a:pPr>
              <a:defRPr/>
            </a:pPr>
            <a:r>
              <a:rPr lang="en-US"/>
              <a:t>3/22/2018</a:t>
            </a:r>
            <a:endParaRPr dirty="0"/>
          </a:p>
        </p:txBody>
      </p:sp>
      <p:pic>
        <p:nvPicPr>
          <p:cNvPr id="13" name="Picture 1"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52290" y="1337313"/>
            <a:ext cx="7183426" cy="62701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4" name="Oval 13"/>
          <p:cNvSpPr/>
          <p:nvPr/>
        </p:nvSpPr>
        <p:spPr bwMode="auto">
          <a:xfrm>
            <a:off x="1505220" y="5124225"/>
            <a:ext cx="2080191" cy="360949"/>
          </a:xfrm>
          <a:prstGeom prst="ellipse">
            <a:avLst/>
          </a:prstGeom>
          <a:noFill/>
          <a:ln w="19050" cap="flat" cmpd="sng" algn="ctr">
            <a:solidFill>
              <a:srgbClr val="C00000"/>
            </a:solidFill>
            <a:prstDash val="solid"/>
            <a:round/>
            <a:headEnd type="none" w="med" len="med"/>
            <a:tailEnd type="none" w="med" len="med"/>
          </a:ln>
          <a:effectLst/>
        </p:spPr>
        <p:txBody>
          <a:bodyPr vert="horz" wrap="square" lIns="130609" tIns="130609" rIns="130609" bIns="130609" numCol="1" rtlCol="0" anchor="t" anchorCtr="0" compatLnSpc="1">
            <a:prstTxWarp prst="textNoShape">
              <a:avLst/>
            </a:prstTxWarp>
          </a:bodyPr>
          <a:lstStyle/>
          <a:p>
            <a:endParaRPr lang="en-US" sz="2900" dirty="0">
              <a:solidFill>
                <a:srgbClr val="FFFFFF"/>
              </a:solidFill>
              <a:latin typeface="Arial"/>
            </a:endParaRPr>
          </a:p>
        </p:txBody>
      </p:sp>
      <p:sp>
        <p:nvSpPr>
          <p:cNvPr id="15" name="Text Box 6"/>
          <p:cNvSpPr txBox="1">
            <a:spLocks noChangeArrowheads="1"/>
          </p:cNvSpPr>
          <p:nvPr/>
        </p:nvSpPr>
        <p:spPr bwMode="auto">
          <a:xfrm>
            <a:off x="9231975" y="3212434"/>
            <a:ext cx="5103949" cy="1455325"/>
          </a:xfrm>
          <a:prstGeom prst="rect">
            <a:avLst/>
          </a:prstGeom>
          <a:solidFill>
            <a:schemeClr val="bg1"/>
          </a:solidFill>
          <a:ln w="9525">
            <a:solidFill>
              <a:schemeClr val="tx1"/>
            </a:solidFill>
            <a:miter lim="800000"/>
            <a:headEnd/>
            <a:tailEnd/>
          </a:ln>
        </p:spPr>
        <p:txBody>
          <a:bodyPr wrap="square" lIns="130609" tIns="65305" rIns="130609" bIns="65305">
            <a:spAutoFit/>
          </a:bodyPr>
          <a:lstStyle/>
          <a:p>
            <a:r>
              <a:rPr lang="en-US" sz="2000" dirty="0">
                <a:latin typeface="Arial"/>
              </a:rPr>
              <a:t>On the Web Portal, click Providers, then </a:t>
            </a:r>
            <a:r>
              <a:rPr lang="en-US" sz="2000" u="sng" dirty="0">
                <a:solidFill>
                  <a:srgbClr val="C00000"/>
                </a:solidFill>
                <a:latin typeface="Arial"/>
              </a:rPr>
              <a:t>Forms, Publications, and Instructions </a:t>
            </a:r>
            <a:r>
              <a:rPr lang="en-US" sz="2000" dirty="0">
                <a:latin typeface="Arial"/>
              </a:rPr>
              <a:t>under Provider Information. </a:t>
            </a:r>
            <a:br>
              <a:rPr lang="en-US" dirty="0">
                <a:solidFill>
                  <a:srgbClr val="C00000"/>
                </a:solidFill>
                <a:latin typeface="Arial"/>
              </a:rPr>
            </a:br>
            <a:endParaRPr lang="en-US" dirty="0">
              <a:solidFill>
                <a:srgbClr val="C00000"/>
              </a:solidFill>
              <a:latin typeface="Arial"/>
            </a:endParaRPr>
          </a:p>
        </p:txBody>
      </p:sp>
      <p:sp>
        <p:nvSpPr>
          <p:cNvPr id="16" name="Oval 15"/>
          <p:cNvSpPr/>
          <p:nvPr/>
        </p:nvSpPr>
        <p:spPr bwMode="auto">
          <a:xfrm>
            <a:off x="6821404" y="1708483"/>
            <a:ext cx="2298533" cy="451789"/>
          </a:xfrm>
          <a:prstGeom prst="ellipse">
            <a:avLst/>
          </a:prstGeom>
          <a:noFill/>
          <a:ln w="19050" cap="flat" cmpd="sng" algn="ctr">
            <a:solidFill>
              <a:srgbClr val="C00000"/>
            </a:solidFill>
            <a:prstDash val="solid"/>
            <a:round/>
            <a:headEnd type="none" w="med" len="med"/>
            <a:tailEnd type="none" w="med" len="med"/>
          </a:ln>
          <a:effectLst/>
        </p:spPr>
        <p:txBody>
          <a:bodyPr vert="horz" wrap="square" lIns="130609" tIns="130609" rIns="130609" bIns="130609" numCol="1" rtlCol="0" anchor="t" anchorCtr="0" compatLnSpc="1">
            <a:prstTxWarp prst="textNoShape">
              <a:avLst/>
            </a:prstTxWarp>
          </a:bodyPr>
          <a:lstStyle/>
          <a:p>
            <a:endParaRPr lang="en-US" sz="2900" dirty="0">
              <a:solidFill>
                <a:srgbClr val="FFFFFF"/>
              </a:solidFill>
              <a:latin typeface="Arial"/>
            </a:endParaRPr>
          </a:p>
        </p:txBody>
      </p:sp>
    </p:spTree>
    <p:extLst>
      <p:ext uri="{BB962C8B-B14F-4D97-AF65-F5344CB8AC3E}">
        <p14:creationId xmlns:p14="http://schemas.microsoft.com/office/powerpoint/2010/main" val="2256730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371475" y="274320"/>
            <a:ext cx="12058650" cy="868680"/>
          </a:xfrm>
        </p:spPr>
        <p:txBody>
          <a:bodyPr>
            <a:noAutofit/>
          </a:bodyPr>
          <a:lstStyle/>
          <a:p>
            <a:pPr algn="l"/>
            <a:r>
              <a:rPr lang="en-US" sz="4000" dirty="0"/>
              <a:t>Where Do I Get a Copy of Claim Form Instructions?</a:t>
            </a:r>
          </a:p>
        </p:txBody>
      </p:sp>
      <p:pic>
        <p:nvPicPr>
          <p:cNvPr id="921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9181" y="1251586"/>
            <a:ext cx="11132819" cy="572643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Oval 8"/>
          <p:cNvSpPr/>
          <p:nvPr/>
        </p:nvSpPr>
        <p:spPr bwMode="auto">
          <a:xfrm>
            <a:off x="1219200" y="4937760"/>
            <a:ext cx="10728960" cy="2468880"/>
          </a:xfrm>
          <a:prstGeom prst="ellipse">
            <a:avLst/>
          </a:prstGeom>
          <a:noFill/>
          <a:ln w="19050" cap="flat" cmpd="sng" algn="ctr">
            <a:solidFill>
              <a:srgbClr val="C00000"/>
            </a:solidFill>
            <a:prstDash val="solid"/>
            <a:round/>
            <a:headEnd type="none" w="med" len="med"/>
            <a:tailEnd type="none" w="med" len="med"/>
          </a:ln>
          <a:effectLst/>
        </p:spPr>
        <p:txBody>
          <a:bodyPr vert="horz" wrap="square" lIns="130609" tIns="130609" rIns="130609" bIns="130609" numCol="1" rtlCol="0" anchor="t" anchorCtr="0" compatLnSpc="1">
            <a:prstTxWarp prst="textNoShape">
              <a:avLst/>
            </a:prstTxWarp>
          </a:bodyPr>
          <a:lstStyle/>
          <a:p>
            <a:pPr defTabSz="1306090" fontAlgn="base">
              <a:spcBef>
                <a:spcPct val="0"/>
              </a:spcBef>
              <a:spcAft>
                <a:spcPct val="0"/>
              </a:spcAft>
            </a:pPr>
            <a:endParaRPr lang="en-US" sz="2900" dirty="0">
              <a:solidFill>
                <a:srgbClr val="C00000"/>
              </a:solidFill>
            </a:endParaRPr>
          </a:p>
        </p:txBody>
      </p:sp>
      <p:sp>
        <p:nvSpPr>
          <p:cNvPr id="3" name="Date Placeholder 2"/>
          <p:cNvSpPr>
            <a:spLocks noGrp="1"/>
          </p:cNvSpPr>
          <p:nvPr>
            <p:ph type="dt" sz="half" idx="2"/>
          </p:nvPr>
        </p:nvSpPr>
        <p:spPr/>
        <p:txBody>
          <a:bodyPr/>
          <a:lstStyle/>
          <a:p>
            <a:pPr>
              <a:defRPr/>
            </a:pPr>
            <a:r>
              <a:rPr lang="en-US"/>
              <a:t>3/22/2018</a:t>
            </a:r>
            <a:endParaRPr lang="en-US" dirty="0"/>
          </a:p>
        </p:txBody>
      </p:sp>
    </p:spTree>
    <p:extLst>
      <p:ext uri="{BB962C8B-B14F-4D97-AF65-F5344CB8AC3E}">
        <p14:creationId xmlns:p14="http://schemas.microsoft.com/office/powerpoint/2010/main" val="3492554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72" name="Text Box 20"/>
          <p:cNvSpPr txBox="1">
            <a:spLocks noChangeArrowheads="1"/>
          </p:cNvSpPr>
          <p:nvPr/>
        </p:nvSpPr>
        <p:spPr bwMode="auto">
          <a:xfrm>
            <a:off x="4511041" y="1661115"/>
            <a:ext cx="6368004" cy="885938"/>
          </a:xfrm>
          <a:prstGeom prst="rect">
            <a:avLst/>
          </a:prstGeom>
          <a:noFill/>
          <a:ln w="38100">
            <a:noFill/>
            <a:miter lim="800000"/>
            <a:headEnd/>
            <a:tailEnd/>
          </a:ln>
        </p:spPr>
        <p:txBody>
          <a:bodyPr wrap="none" lIns="130609" tIns="65305" rIns="130609" bIns="65305">
            <a:spAutoFit/>
          </a:bodyPr>
          <a:lstStyle/>
          <a:p>
            <a:pPr>
              <a:spcBef>
                <a:spcPct val="50000"/>
              </a:spcBef>
            </a:pPr>
            <a:r>
              <a:rPr lang="en-US" sz="4600" b="1" dirty="0">
                <a:solidFill>
                  <a:srgbClr val="34BCBA">
                    <a:lumMod val="50000"/>
                  </a:srgbClr>
                </a:solidFill>
              </a:rPr>
              <a:t> </a:t>
            </a:r>
            <a:r>
              <a:rPr lang="en-US" sz="4900" b="1" dirty="0">
                <a:solidFill>
                  <a:srgbClr val="34BCBA">
                    <a:lumMod val="75000"/>
                  </a:srgbClr>
                </a:solidFill>
              </a:rPr>
              <a:t>92204900001000033</a:t>
            </a:r>
          </a:p>
        </p:txBody>
      </p:sp>
      <p:sp>
        <p:nvSpPr>
          <p:cNvPr id="100355" name="Line 3"/>
          <p:cNvSpPr>
            <a:spLocks noChangeShapeType="1"/>
          </p:cNvSpPr>
          <p:nvPr/>
        </p:nvSpPr>
        <p:spPr bwMode="auto">
          <a:xfrm flipH="1">
            <a:off x="4267200" y="2324103"/>
            <a:ext cx="609600" cy="635903"/>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56" name="Text Box 4"/>
          <p:cNvSpPr txBox="1">
            <a:spLocks noChangeArrowheads="1"/>
          </p:cNvSpPr>
          <p:nvPr/>
        </p:nvSpPr>
        <p:spPr bwMode="auto">
          <a:xfrm>
            <a:off x="731520" y="2468882"/>
            <a:ext cx="3535680" cy="5487198"/>
          </a:xfrm>
          <a:prstGeom prst="rect">
            <a:avLst/>
          </a:prstGeom>
          <a:solidFill>
            <a:srgbClr val="00B0F0">
              <a:alpha val="50000"/>
            </a:srgbClr>
          </a:solidFill>
          <a:ln w="9525">
            <a:noFill/>
            <a:miter lim="800000"/>
            <a:headEnd/>
            <a:tailEnd/>
          </a:ln>
        </p:spPr>
        <p:txBody>
          <a:bodyPr wrap="square" lIns="130609" tIns="65305" rIns="130609" bIns="65305">
            <a:spAutoFit/>
          </a:bodyPr>
          <a:lstStyle/>
          <a:p>
            <a:pPr>
              <a:spcBef>
                <a:spcPct val="50000"/>
              </a:spcBef>
            </a:pPr>
            <a:r>
              <a:rPr lang="en-US" sz="2400" b="1" dirty="0">
                <a:solidFill>
                  <a:srgbClr val="000000"/>
                </a:solidFill>
              </a:rPr>
              <a:t>The first digit indicates what the claim “media” is:</a:t>
            </a:r>
          </a:p>
          <a:p>
            <a:pPr>
              <a:spcBef>
                <a:spcPct val="50000"/>
              </a:spcBef>
            </a:pPr>
            <a:r>
              <a:rPr lang="en-US" sz="2400" b="1" dirty="0">
                <a:solidFill>
                  <a:srgbClr val="000000"/>
                </a:solidFill>
              </a:rPr>
              <a:t>2 = electronic crossover</a:t>
            </a:r>
          </a:p>
          <a:p>
            <a:pPr>
              <a:spcBef>
                <a:spcPct val="50000"/>
              </a:spcBef>
            </a:pPr>
            <a:r>
              <a:rPr lang="en-US" sz="2400" b="1" dirty="0">
                <a:solidFill>
                  <a:srgbClr val="000000"/>
                </a:solidFill>
              </a:rPr>
              <a:t>3 = other electronic claim</a:t>
            </a:r>
          </a:p>
          <a:p>
            <a:pPr>
              <a:spcBef>
                <a:spcPct val="50000"/>
              </a:spcBef>
            </a:pPr>
            <a:r>
              <a:rPr lang="en-US" sz="2400" b="1" dirty="0">
                <a:solidFill>
                  <a:srgbClr val="000000"/>
                </a:solidFill>
              </a:rPr>
              <a:t>4 = system generated            claim or adjustment</a:t>
            </a:r>
          </a:p>
          <a:p>
            <a:pPr>
              <a:spcBef>
                <a:spcPct val="50000"/>
              </a:spcBef>
            </a:pPr>
            <a:r>
              <a:rPr lang="en-US" sz="2400" b="1" dirty="0">
                <a:solidFill>
                  <a:srgbClr val="000000"/>
                </a:solidFill>
              </a:rPr>
              <a:t>8 = paper claim</a:t>
            </a:r>
          </a:p>
          <a:p>
            <a:pPr>
              <a:spcBef>
                <a:spcPct val="50000"/>
              </a:spcBef>
            </a:pPr>
            <a:r>
              <a:rPr lang="en-US" sz="2400" b="1" dirty="0">
                <a:solidFill>
                  <a:srgbClr val="000000"/>
                </a:solidFill>
              </a:rPr>
              <a:t>9 = Web portal claim entry</a:t>
            </a:r>
          </a:p>
        </p:txBody>
      </p:sp>
      <p:sp>
        <p:nvSpPr>
          <p:cNvPr id="100357" name="Line 5"/>
          <p:cNvSpPr>
            <a:spLocks noChangeShapeType="1"/>
          </p:cNvSpPr>
          <p:nvPr/>
        </p:nvSpPr>
        <p:spPr bwMode="auto">
          <a:xfrm>
            <a:off x="5536400" y="2419904"/>
            <a:ext cx="0" cy="1442032"/>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58" name="Text Box 6"/>
          <p:cNvSpPr txBox="1">
            <a:spLocks noChangeArrowheads="1"/>
          </p:cNvSpPr>
          <p:nvPr/>
        </p:nvSpPr>
        <p:spPr bwMode="auto">
          <a:xfrm>
            <a:off x="4754880" y="3861936"/>
            <a:ext cx="1828800" cy="2347877"/>
          </a:xfrm>
          <a:prstGeom prst="rect">
            <a:avLst/>
          </a:prstGeom>
          <a:solidFill>
            <a:srgbClr val="0099CC">
              <a:alpha val="50195"/>
            </a:srgbClr>
          </a:solidFill>
          <a:ln w="9525">
            <a:noFill/>
            <a:miter lim="800000"/>
            <a:headEnd/>
            <a:tailEnd/>
          </a:ln>
        </p:spPr>
        <p:txBody>
          <a:bodyPr wrap="square" lIns="130609" tIns="65305" rIns="130609" bIns="65305">
            <a:spAutoFit/>
          </a:bodyPr>
          <a:lstStyle/>
          <a:p>
            <a:pPr>
              <a:spcBef>
                <a:spcPct val="50000"/>
              </a:spcBef>
            </a:pPr>
            <a:r>
              <a:rPr lang="en-US" sz="2400" b="1" dirty="0">
                <a:solidFill>
                  <a:srgbClr val="000000"/>
                </a:solidFill>
              </a:rPr>
              <a:t>The last two digits of the year the claim was received</a:t>
            </a:r>
          </a:p>
        </p:txBody>
      </p:sp>
      <p:sp>
        <p:nvSpPr>
          <p:cNvPr id="100359" name="Line 7"/>
          <p:cNvSpPr>
            <a:spLocks noChangeShapeType="1"/>
          </p:cNvSpPr>
          <p:nvPr/>
        </p:nvSpPr>
        <p:spPr bwMode="auto">
          <a:xfrm>
            <a:off x="6583680" y="2419904"/>
            <a:ext cx="853440" cy="2102383"/>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60" name="Text Box 8"/>
          <p:cNvSpPr txBox="1">
            <a:spLocks noChangeArrowheads="1"/>
          </p:cNvSpPr>
          <p:nvPr/>
        </p:nvSpPr>
        <p:spPr bwMode="auto">
          <a:xfrm>
            <a:off x="6827520" y="4518663"/>
            <a:ext cx="2194560" cy="1732324"/>
          </a:xfrm>
          <a:prstGeom prst="rect">
            <a:avLst/>
          </a:prstGeom>
          <a:solidFill>
            <a:srgbClr val="0099CC">
              <a:alpha val="50195"/>
            </a:srgbClr>
          </a:solidFill>
          <a:ln w="9525">
            <a:noFill/>
            <a:miter lim="800000"/>
            <a:headEnd/>
            <a:tailEnd/>
          </a:ln>
        </p:spPr>
        <p:txBody>
          <a:bodyPr wrap="square" lIns="130609" tIns="65305" rIns="130609" bIns="65305">
            <a:spAutoFit/>
          </a:bodyPr>
          <a:lstStyle/>
          <a:p>
            <a:pPr>
              <a:spcBef>
                <a:spcPct val="50000"/>
              </a:spcBef>
            </a:pPr>
            <a:r>
              <a:rPr lang="en-US" b="1" dirty="0">
                <a:solidFill>
                  <a:srgbClr val="000000"/>
                </a:solidFill>
              </a:rPr>
              <a:t>The numeric day of the year.</a:t>
            </a:r>
          </a:p>
        </p:txBody>
      </p:sp>
      <p:sp>
        <p:nvSpPr>
          <p:cNvPr id="100361" name="Line 9"/>
          <p:cNvSpPr>
            <a:spLocks noChangeShapeType="1"/>
          </p:cNvSpPr>
          <p:nvPr/>
        </p:nvSpPr>
        <p:spPr bwMode="auto">
          <a:xfrm>
            <a:off x="6185042" y="6209812"/>
            <a:ext cx="398637" cy="229087"/>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62" name="Line 10"/>
          <p:cNvSpPr>
            <a:spLocks noChangeShapeType="1"/>
          </p:cNvSpPr>
          <p:nvPr/>
        </p:nvSpPr>
        <p:spPr bwMode="auto">
          <a:xfrm flipH="1">
            <a:off x="6583680" y="6250986"/>
            <a:ext cx="721246" cy="187913"/>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63" name="Text Box 11"/>
          <p:cNvSpPr txBox="1">
            <a:spLocks noChangeArrowheads="1"/>
          </p:cNvSpPr>
          <p:nvPr/>
        </p:nvSpPr>
        <p:spPr bwMode="auto">
          <a:xfrm>
            <a:off x="4998720" y="6438903"/>
            <a:ext cx="7437120" cy="1732324"/>
          </a:xfrm>
          <a:prstGeom prst="rect">
            <a:avLst/>
          </a:prstGeom>
          <a:solidFill>
            <a:srgbClr val="0099CC">
              <a:alpha val="50195"/>
            </a:srgbClr>
          </a:solidFill>
          <a:ln w="9525">
            <a:noFill/>
            <a:miter lim="800000"/>
            <a:headEnd/>
            <a:tailEnd/>
          </a:ln>
        </p:spPr>
        <p:txBody>
          <a:bodyPr wrap="square" lIns="130609" tIns="65305" rIns="130609" bIns="65305">
            <a:spAutoFit/>
          </a:bodyPr>
          <a:lstStyle/>
          <a:p>
            <a:pPr>
              <a:spcBef>
                <a:spcPct val="50000"/>
              </a:spcBef>
            </a:pPr>
            <a:r>
              <a:rPr lang="en-US" b="1" dirty="0">
                <a:solidFill>
                  <a:srgbClr val="000000"/>
                </a:solidFill>
              </a:rPr>
              <a:t>This is the Julian Date - this represents the date the claim was received by Conduent: this claim was received the 49</a:t>
            </a:r>
            <a:r>
              <a:rPr lang="en-US" b="1" baseline="30000" dirty="0">
                <a:solidFill>
                  <a:srgbClr val="000000"/>
                </a:solidFill>
              </a:rPr>
              <a:t>th</a:t>
            </a:r>
            <a:r>
              <a:rPr lang="en-US" b="1" dirty="0">
                <a:solidFill>
                  <a:srgbClr val="000000"/>
                </a:solidFill>
              </a:rPr>
              <a:t> day of 2022, or February 18, 2022.</a:t>
            </a:r>
          </a:p>
        </p:txBody>
      </p:sp>
      <p:sp>
        <p:nvSpPr>
          <p:cNvPr id="100364" name="Line 12"/>
          <p:cNvSpPr>
            <a:spLocks noChangeShapeType="1"/>
          </p:cNvSpPr>
          <p:nvPr/>
        </p:nvSpPr>
        <p:spPr bwMode="auto">
          <a:xfrm>
            <a:off x="7702257" y="2388956"/>
            <a:ext cx="933743" cy="9204"/>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65" name="Line 13"/>
          <p:cNvSpPr>
            <a:spLocks noChangeShapeType="1"/>
          </p:cNvSpPr>
          <p:nvPr/>
        </p:nvSpPr>
        <p:spPr bwMode="auto">
          <a:xfrm>
            <a:off x="8412480" y="2457086"/>
            <a:ext cx="0" cy="1005840"/>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66" name="Text Box 14"/>
          <p:cNvSpPr txBox="1">
            <a:spLocks noChangeArrowheads="1"/>
          </p:cNvSpPr>
          <p:nvPr/>
        </p:nvSpPr>
        <p:spPr bwMode="auto">
          <a:xfrm>
            <a:off x="7559040" y="3329941"/>
            <a:ext cx="2560320" cy="531995"/>
          </a:xfrm>
          <a:prstGeom prst="rect">
            <a:avLst/>
          </a:prstGeom>
          <a:solidFill>
            <a:srgbClr val="0099CC">
              <a:alpha val="50195"/>
            </a:srgbClr>
          </a:solidFill>
          <a:ln w="9525">
            <a:noFill/>
            <a:miter lim="800000"/>
            <a:headEnd/>
            <a:tailEnd/>
          </a:ln>
        </p:spPr>
        <p:txBody>
          <a:bodyPr wrap="square" lIns="130609" tIns="65305" rIns="130609" bIns="65305">
            <a:spAutoFit/>
          </a:bodyPr>
          <a:lstStyle/>
          <a:p>
            <a:pPr>
              <a:spcBef>
                <a:spcPct val="50000"/>
              </a:spcBef>
            </a:pPr>
            <a:r>
              <a:rPr lang="en-US" b="1" dirty="0">
                <a:solidFill>
                  <a:srgbClr val="000000"/>
                </a:solidFill>
              </a:rPr>
              <a:t>Batch number</a:t>
            </a:r>
          </a:p>
        </p:txBody>
      </p:sp>
      <p:sp>
        <p:nvSpPr>
          <p:cNvPr id="100367" name="Line 15"/>
          <p:cNvSpPr>
            <a:spLocks noChangeShapeType="1"/>
          </p:cNvSpPr>
          <p:nvPr/>
        </p:nvSpPr>
        <p:spPr bwMode="auto">
          <a:xfrm>
            <a:off x="5897365" y="2379752"/>
            <a:ext cx="947963" cy="18408"/>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68" name="Line 16"/>
          <p:cNvSpPr>
            <a:spLocks noChangeShapeType="1"/>
          </p:cNvSpPr>
          <p:nvPr/>
        </p:nvSpPr>
        <p:spPr bwMode="auto">
          <a:xfrm>
            <a:off x="5260369" y="2379752"/>
            <a:ext cx="487680" cy="0"/>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69" name="Line 17"/>
          <p:cNvSpPr>
            <a:spLocks noChangeShapeType="1"/>
          </p:cNvSpPr>
          <p:nvPr/>
        </p:nvSpPr>
        <p:spPr bwMode="auto">
          <a:xfrm flipV="1">
            <a:off x="10119361" y="2379752"/>
            <a:ext cx="609600" cy="18408"/>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70" name="Line 18"/>
          <p:cNvSpPr>
            <a:spLocks noChangeShapeType="1"/>
          </p:cNvSpPr>
          <p:nvPr/>
        </p:nvSpPr>
        <p:spPr bwMode="auto">
          <a:xfrm>
            <a:off x="10544025" y="2379752"/>
            <a:ext cx="0" cy="2539600"/>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71" name="Text Box 19"/>
          <p:cNvSpPr txBox="1">
            <a:spLocks noChangeArrowheads="1"/>
          </p:cNvSpPr>
          <p:nvPr/>
        </p:nvSpPr>
        <p:spPr bwMode="auto">
          <a:xfrm>
            <a:off x="9715447" y="4937763"/>
            <a:ext cx="3939592" cy="932105"/>
          </a:xfrm>
          <a:prstGeom prst="rect">
            <a:avLst/>
          </a:prstGeom>
          <a:solidFill>
            <a:srgbClr val="0099CC">
              <a:alpha val="50195"/>
            </a:srgbClr>
          </a:solidFill>
          <a:ln w="9525">
            <a:noFill/>
            <a:miter lim="800000"/>
            <a:headEnd/>
            <a:tailEnd/>
          </a:ln>
        </p:spPr>
        <p:txBody>
          <a:bodyPr wrap="square" lIns="130609" tIns="65305" rIns="130609" bIns="65305">
            <a:spAutoFit/>
          </a:bodyPr>
          <a:lstStyle/>
          <a:p>
            <a:pPr>
              <a:spcBef>
                <a:spcPct val="50000"/>
              </a:spcBef>
            </a:pPr>
            <a:r>
              <a:rPr lang="en-US" b="1" dirty="0">
                <a:solidFill>
                  <a:srgbClr val="000000"/>
                </a:solidFill>
              </a:rPr>
              <a:t>The claim number within the batch.</a:t>
            </a:r>
          </a:p>
        </p:txBody>
      </p:sp>
      <p:sp>
        <p:nvSpPr>
          <p:cNvPr id="22" name="TextBox 21"/>
          <p:cNvSpPr txBox="1"/>
          <p:nvPr/>
        </p:nvSpPr>
        <p:spPr>
          <a:xfrm>
            <a:off x="731520" y="457200"/>
            <a:ext cx="12192000" cy="808994"/>
          </a:xfrm>
          <a:prstGeom prst="rect">
            <a:avLst/>
          </a:prstGeom>
          <a:noFill/>
        </p:spPr>
        <p:txBody>
          <a:bodyPr wrap="square" lIns="130609" tIns="65305" rIns="130609" bIns="65305" rtlCol="0">
            <a:spAutoFit/>
          </a:bodyPr>
          <a:lstStyle/>
          <a:p>
            <a:r>
              <a:rPr lang="en-US" sz="4400" dirty="0"/>
              <a:t>What is a Transaction Control Number (TCN)?</a:t>
            </a:r>
          </a:p>
        </p:txBody>
      </p:sp>
      <p:sp>
        <p:nvSpPr>
          <p:cNvPr id="2" name="Rectangle 1"/>
          <p:cNvSpPr/>
          <p:nvPr/>
        </p:nvSpPr>
        <p:spPr bwMode="auto">
          <a:xfrm>
            <a:off x="11826240" y="1743662"/>
            <a:ext cx="2438400" cy="3055904"/>
          </a:xfrm>
          <a:prstGeom prst="rect">
            <a:avLst/>
          </a:prstGeom>
          <a:solidFill>
            <a:srgbClr val="90D1FE"/>
          </a:solidFill>
          <a:ln w="9525" cap="flat" cmpd="sng" algn="ctr">
            <a:noFill/>
            <a:prstDash val="solid"/>
            <a:round/>
            <a:headEnd type="none" w="med" len="med"/>
            <a:tailEnd type="none" w="med" len="med"/>
          </a:ln>
          <a:effectLst/>
        </p:spPr>
        <p:txBody>
          <a:bodyPr vert="horz" wrap="square" lIns="130609" tIns="130609" rIns="130609" bIns="130609" numCol="1" rtlCol="0" anchor="t" anchorCtr="0" compatLnSpc="1">
            <a:prstTxWarp prst="textNoShape">
              <a:avLst/>
            </a:prstTxWarp>
          </a:bodyPr>
          <a:lstStyle/>
          <a:p>
            <a:r>
              <a:rPr lang="en-US" sz="2400" b="1" dirty="0">
                <a:solidFill>
                  <a:srgbClr val="000000"/>
                </a:solidFill>
                <a:cs typeface="Times New Roman" pitchFamily="18" charset="0"/>
              </a:rPr>
              <a:t>The twelfth  digit in an adjustment/ void TCN will either be:</a:t>
            </a:r>
          </a:p>
          <a:p>
            <a:endParaRPr lang="en-US" sz="2400" b="1" dirty="0">
              <a:solidFill>
                <a:srgbClr val="000000"/>
              </a:solidFill>
              <a:cs typeface="Times New Roman" pitchFamily="18" charset="0"/>
            </a:endParaRPr>
          </a:p>
          <a:p>
            <a:r>
              <a:rPr lang="en-US" sz="2400" b="1" dirty="0">
                <a:solidFill>
                  <a:srgbClr val="000000"/>
                </a:solidFill>
                <a:cs typeface="Times New Roman" pitchFamily="18" charset="0"/>
              </a:rPr>
              <a:t>1=  Debit</a:t>
            </a:r>
          </a:p>
          <a:p>
            <a:r>
              <a:rPr lang="en-US" sz="2400" b="1" dirty="0">
                <a:solidFill>
                  <a:srgbClr val="000000"/>
                </a:solidFill>
                <a:cs typeface="Times New Roman" pitchFamily="18" charset="0"/>
              </a:rPr>
              <a:t>2= Credit</a:t>
            </a:r>
          </a:p>
        </p:txBody>
      </p:sp>
      <p:cxnSp>
        <p:nvCxnSpPr>
          <p:cNvPr id="6" name="Straight Connector 5"/>
          <p:cNvCxnSpPr>
            <a:stCxn id="32" idx="0"/>
          </p:cNvCxnSpPr>
          <p:nvPr/>
        </p:nvCxnSpPr>
        <p:spPr bwMode="auto">
          <a:xfrm>
            <a:off x="8839200" y="1727467"/>
            <a:ext cx="2987040" cy="16193"/>
          </a:xfrm>
          <a:prstGeom prst="line">
            <a:avLst/>
          </a:prstGeom>
          <a:solidFill>
            <a:schemeClr val="folHlink"/>
          </a:solidFill>
          <a:ln w="31750" cap="flat" cmpd="sng" algn="ctr">
            <a:solidFill>
              <a:schemeClr val="accent1"/>
            </a:solidFill>
            <a:prstDash val="solid"/>
            <a:round/>
            <a:headEnd type="none" w="med" len="med"/>
            <a:tailEnd type="none" w="med" len="med"/>
          </a:ln>
          <a:effectLst/>
        </p:spPr>
      </p:cxnSp>
      <p:sp>
        <p:nvSpPr>
          <p:cNvPr id="32" name="Line 13"/>
          <p:cNvSpPr>
            <a:spLocks noChangeShapeType="1"/>
          </p:cNvSpPr>
          <p:nvPr/>
        </p:nvSpPr>
        <p:spPr bwMode="auto">
          <a:xfrm>
            <a:off x="8839200" y="1727467"/>
            <a:ext cx="0" cy="192773"/>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Tree>
    <p:extLst>
      <p:ext uri="{BB962C8B-B14F-4D97-AF65-F5344CB8AC3E}">
        <p14:creationId xmlns:p14="http://schemas.microsoft.com/office/powerpoint/2010/main" val="3988537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015866" y="3581400"/>
            <a:ext cx="7785734" cy="1371600"/>
          </a:xfrm>
          <a:solidFill>
            <a:schemeClr val="bg1"/>
          </a:solidFill>
        </p:spPr>
        <p:txBody>
          <a:bodyPr/>
          <a:lstStyle/>
          <a:p>
            <a:r>
              <a:rPr lang="en-US" dirty="0">
                <a:solidFill>
                  <a:schemeClr val="tx1"/>
                </a:solidFill>
              </a:rPr>
              <a:t>Timely Filing</a:t>
            </a:r>
          </a:p>
        </p:txBody>
      </p:sp>
      <p:sp>
        <p:nvSpPr>
          <p:cNvPr id="8" name="Content Placeholder 7"/>
          <p:cNvSpPr>
            <a:spLocks noGrp="1"/>
          </p:cNvSpPr>
          <p:nvPr>
            <p:ph sz="quarter" idx="14"/>
          </p:nvPr>
        </p:nvSpPr>
        <p:spPr/>
        <p:txBody>
          <a:bodyPr/>
          <a:lstStyle/>
          <a:p>
            <a:r>
              <a:rPr lang="en-US" dirty="0" err="1"/>
              <a:t>Conduent</a:t>
            </a:r>
            <a:r>
              <a:rPr lang="en-US" dirty="0"/>
              <a:t> </a:t>
            </a:r>
          </a:p>
          <a:p>
            <a:r>
              <a:rPr lang="en-US" dirty="0"/>
              <a:t>Government Healthcare Solutions</a:t>
            </a:r>
          </a:p>
        </p:txBody>
      </p:sp>
    </p:spTree>
    <p:extLst>
      <p:ext uri="{BB962C8B-B14F-4D97-AF65-F5344CB8AC3E}">
        <p14:creationId xmlns:p14="http://schemas.microsoft.com/office/powerpoint/2010/main" val="1108114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theme/theme1.xml><?xml version="1.0" encoding="utf-8"?>
<a:theme xmlns:a="http://schemas.openxmlformats.org/drawingml/2006/main" name="Conduent_PPT_Template_White_6Jan">
  <a:themeElements>
    <a:clrScheme name="CONDUENT 2">
      <a:dk1>
        <a:sysClr val="windowText" lastClr="000000"/>
      </a:dk1>
      <a:lt1>
        <a:sysClr val="window" lastClr="FFFFFF"/>
      </a:lt1>
      <a:dk2>
        <a:srgbClr val="284563"/>
      </a:dk2>
      <a:lt2>
        <a:srgbClr val="DADDDC"/>
      </a:lt2>
      <a:accent1>
        <a:srgbClr val="0047BA"/>
      </a:accent1>
      <a:accent2>
        <a:srgbClr val="468CFF"/>
      </a:accent2>
      <a:accent3>
        <a:srgbClr val="005A64"/>
      </a:accent3>
      <a:accent4>
        <a:srgbClr val="00837B"/>
      </a:accent4>
      <a:accent5>
        <a:srgbClr val="00B4A0"/>
      </a:accent5>
      <a:accent6>
        <a:srgbClr val="F79646"/>
      </a:accent6>
      <a:hlink>
        <a:srgbClr val="0047BA"/>
      </a:hlink>
      <a:folHlink>
        <a:srgbClr val="0047B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9050">
          <a:solidFill>
            <a:srgbClr val="FF0000"/>
          </a:solidFill>
        </a:ln>
        <a:effectLst/>
      </a:spPr>
      <a:bodyPr rtlCol="0" anchor="ctr"/>
      <a:lstStyle>
        <a:defPPr algn="ctr">
          <a:defRPr dirty="0" err="1">
            <a:solidFill>
              <a:srgbClr val="FFFFFE"/>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Conduent_PPT_Template_White_6Jan</Template>
  <TotalTime>13074</TotalTime>
  <Words>1977</Words>
  <Application>Microsoft Office PowerPoint</Application>
  <PresentationFormat>Custom</PresentationFormat>
  <Paragraphs>221</Paragraphs>
  <Slides>42</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Arial</vt:lpstr>
      <vt:lpstr>Calibri</vt:lpstr>
      <vt:lpstr>Tahoma</vt:lpstr>
      <vt:lpstr>Times New Roman</vt:lpstr>
      <vt:lpstr>Wingdings</vt:lpstr>
      <vt:lpstr>Conduent_PPT_Template_White_6Jan</vt:lpstr>
      <vt:lpstr>CMS-1500 Online Claims Entry</vt:lpstr>
      <vt:lpstr>Purpose</vt:lpstr>
      <vt:lpstr>Objectives</vt:lpstr>
      <vt:lpstr>Getting Access to Bill on the Web Portal</vt:lpstr>
      <vt:lpstr>Claim Form Instructions</vt:lpstr>
      <vt:lpstr>Where Do I Get a Copy of Claim Form Instructions? </vt:lpstr>
      <vt:lpstr>Where Do I Get a Copy of Claim Form Instructions?</vt:lpstr>
      <vt:lpstr>PowerPoint Presentation</vt:lpstr>
      <vt:lpstr>Timely Filing</vt:lpstr>
      <vt:lpstr>Timely Filing Limit</vt:lpstr>
      <vt:lpstr>Timely Filing Limit </vt:lpstr>
      <vt:lpstr>Add/Manage Templates</vt:lpstr>
      <vt:lpstr>Claim Templates</vt:lpstr>
      <vt:lpstr>Claim Templates</vt:lpstr>
      <vt:lpstr>Claim Templates</vt:lpstr>
      <vt:lpstr>Claim Templates</vt:lpstr>
      <vt:lpstr>Medicaid Primary Online Claim Submission</vt:lpstr>
      <vt:lpstr>Online Claim Entry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TPL Online Claim Submission</vt:lpstr>
      <vt:lpstr>Third Party (TPL) Online Claims Entry</vt:lpstr>
      <vt:lpstr>Third Party Online Claims Entry</vt:lpstr>
      <vt:lpstr>PowerPoint Presentation</vt:lpstr>
      <vt:lpstr>PowerPoint Presentation</vt:lpstr>
      <vt:lpstr>Medicare Primary Online Claim Submission</vt:lpstr>
      <vt:lpstr>Medicare Primary Claims</vt:lpstr>
      <vt:lpstr>PowerPoint Presentation</vt:lpstr>
      <vt:lpstr>Medicare Primary Claims</vt:lpstr>
      <vt:lpstr>Claims Re-Bill</vt:lpstr>
      <vt:lpstr>Claims Re-Bill</vt:lpstr>
      <vt:lpstr>CMS 1500 Tips</vt:lpstr>
      <vt:lpstr>New Mexico Medicaid Resources</vt:lpstr>
      <vt:lpstr>New Mexico Medicaid Resources Continued</vt:lpstr>
      <vt:lpstr>PowerPoint Presentation</vt:lpstr>
    </vt:vector>
  </TitlesOfParts>
  <Company>ACS - A Xerox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Lorem aliquam doloripsamet</dc:title>
  <dc:creator>Wilinski, Antonette</dc:creator>
  <cp:lastModifiedBy>Peter Sepich</cp:lastModifiedBy>
  <cp:revision>133</cp:revision>
  <dcterms:created xsi:type="dcterms:W3CDTF">2017-01-18T18:41:02Z</dcterms:created>
  <dcterms:modified xsi:type="dcterms:W3CDTF">2024-08-20T15:40:39Z</dcterms:modified>
</cp:coreProperties>
</file>